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5" r:id="rId2"/>
    <p:sldId id="256" r:id="rId3"/>
    <p:sldId id="257" r:id="rId4"/>
    <p:sldId id="258" r:id="rId5"/>
    <p:sldId id="259" r:id="rId6"/>
    <p:sldId id="260" r:id="rId7"/>
    <p:sldId id="262" r:id="rId8"/>
    <p:sldId id="291" r:id="rId9"/>
    <p:sldId id="261" r:id="rId10"/>
    <p:sldId id="263" r:id="rId11"/>
    <p:sldId id="264" r:id="rId12"/>
    <p:sldId id="265" r:id="rId13"/>
    <p:sldId id="266" r:id="rId14"/>
    <p:sldId id="267" r:id="rId15"/>
    <p:sldId id="270" r:id="rId16"/>
    <p:sldId id="268" r:id="rId17"/>
    <p:sldId id="269" r:id="rId18"/>
    <p:sldId id="271" r:id="rId19"/>
    <p:sldId id="272" r:id="rId20"/>
    <p:sldId id="292" r:id="rId21"/>
    <p:sldId id="278" r:id="rId22"/>
    <p:sldId id="363" r:id="rId23"/>
    <p:sldId id="364" r:id="rId24"/>
    <p:sldId id="294" r:id="rId25"/>
    <p:sldId id="357" r:id="rId26"/>
    <p:sldId id="365" r:id="rId27"/>
    <p:sldId id="279" r:id="rId28"/>
    <p:sldId id="280" r:id="rId29"/>
    <p:sldId id="281" r:id="rId30"/>
    <p:sldId id="282" r:id="rId31"/>
    <p:sldId id="283" r:id="rId32"/>
    <p:sldId id="391" r:id="rId33"/>
    <p:sldId id="284" r:id="rId34"/>
    <p:sldId id="285" r:id="rId35"/>
    <p:sldId id="286" r:id="rId36"/>
    <p:sldId id="287" r:id="rId37"/>
    <p:sldId id="288" r:id="rId38"/>
    <p:sldId id="289" r:id="rId39"/>
    <p:sldId id="290" r:id="rId40"/>
    <p:sldId id="392" r:id="rId41"/>
    <p:sldId id="382" r:id="rId42"/>
    <p:sldId id="383" r:id="rId43"/>
    <p:sldId id="384" r:id="rId44"/>
    <p:sldId id="385" r:id="rId45"/>
    <p:sldId id="386" r:id="rId46"/>
    <p:sldId id="387" r:id="rId47"/>
    <p:sldId id="388" r:id="rId48"/>
    <p:sldId id="389" r:id="rId49"/>
    <p:sldId id="390" r:id="rId50"/>
    <p:sldId id="371" r:id="rId51"/>
    <p:sldId id="366" r:id="rId52"/>
    <p:sldId id="367" r:id="rId53"/>
    <p:sldId id="368" r:id="rId54"/>
    <p:sldId id="369" r:id="rId55"/>
    <p:sldId id="370" r:id="rId56"/>
    <p:sldId id="372" r:id="rId57"/>
    <p:sldId id="373" r:id="rId58"/>
    <p:sldId id="374" r:id="rId59"/>
    <p:sldId id="375" r:id="rId60"/>
    <p:sldId id="376" r:id="rId61"/>
    <p:sldId id="377" r:id="rId62"/>
    <p:sldId id="378" r:id="rId63"/>
    <p:sldId id="379" r:id="rId64"/>
    <p:sldId id="380" r:id="rId65"/>
    <p:sldId id="38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1/26/2024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YuEBtH_FWQ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ocu.org/salud/bienestar-prevencion/calculadora/test-de-estres" TargetMode="External"/><Relationship Id="rId1" Type="http://schemas.openxmlformats.org/officeDocument/2006/relationships/slideLayout" Target="../slideLayouts/slideLayout2.xml"/><Relationship Id="rId4" Type="http://schemas.openxmlformats.org/officeDocument/2006/relationships/hyperlink" Target="https://tesorodelsaber.blogspot.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MX"/>
          </a:p>
        </p:txBody>
      </p:sp>
      <p:sp>
        <p:nvSpPr>
          <p:cNvPr id="3" name="Subtítulo 2"/>
          <p:cNvSpPr>
            <a:spLocks noGrp="1"/>
          </p:cNvSpPr>
          <p:nvPr>
            <p:ph type="subTitle" idx="1"/>
          </p:nvPr>
        </p:nvSpPr>
        <p:spPr/>
        <p:txBody>
          <a:bodyPr/>
          <a:lstStyle/>
          <a:p>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560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EC6B0-CFCC-4B6F-8486-4CAE2866C09E}"/>
              </a:ext>
            </a:extLst>
          </p:cNvPr>
          <p:cNvSpPr>
            <a:spLocks noGrp="1"/>
          </p:cNvSpPr>
          <p:nvPr>
            <p:ph type="title"/>
          </p:nvPr>
        </p:nvSpPr>
        <p:spPr/>
        <p:txBody>
          <a:bodyPr/>
          <a:lstStyle/>
          <a:p>
            <a:endParaRPr lang="es-MX"/>
          </a:p>
        </p:txBody>
      </p:sp>
      <p:pic>
        <p:nvPicPr>
          <p:cNvPr id="11" name="Marcador de contenido 10" descr="Imagen que contiene reloj&#10;&#10;Descripción generada automáticamente">
            <a:extLst>
              <a:ext uri="{FF2B5EF4-FFF2-40B4-BE49-F238E27FC236}">
                <a16:creationId xmlns:a16="http://schemas.microsoft.com/office/drawing/2014/main" id="{54381353-FE02-41C8-A2FA-3BFD2F9D3A89}"/>
              </a:ext>
            </a:extLst>
          </p:cNvPr>
          <p:cNvPicPr>
            <a:picLocks noGrp="1" noChangeAspect="1"/>
          </p:cNvPicPr>
          <p:nvPr>
            <p:ph idx="1"/>
          </p:nvPr>
        </p:nvPicPr>
        <p:blipFill>
          <a:blip r:embed="rId2"/>
          <a:stretch>
            <a:fillRect/>
          </a:stretch>
        </p:blipFill>
        <p:spPr>
          <a:xfrm>
            <a:off x="852920" y="772428"/>
            <a:ext cx="10486159" cy="5313143"/>
          </a:xfrm>
        </p:spPr>
      </p:pic>
    </p:spTree>
    <p:extLst>
      <p:ext uri="{BB962C8B-B14F-4D97-AF65-F5344CB8AC3E}">
        <p14:creationId xmlns:p14="http://schemas.microsoft.com/office/powerpoint/2010/main" val="201232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3C30B-FCA8-41E4-B76F-F809E8D44FB5}"/>
              </a:ext>
            </a:extLst>
          </p:cNvPr>
          <p:cNvSpPr>
            <a:spLocks noGrp="1"/>
          </p:cNvSpPr>
          <p:nvPr>
            <p:ph type="title"/>
          </p:nvPr>
        </p:nvSpPr>
        <p:spPr/>
        <p:txBody>
          <a:bodyPr>
            <a:normAutofit/>
          </a:bodyPr>
          <a:lstStyle/>
          <a:p>
            <a:r>
              <a:rPr lang="es-419" dirty="0"/>
              <a:t>Pequeños triunfos</a:t>
            </a:r>
            <a:endParaRPr lang="es-MX" dirty="0"/>
          </a:p>
        </p:txBody>
      </p:sp>
      <p:sp>
        <p:nvSpPr>
          <p:cNvPr id="3" name="Marcador de contenido 2">
            <a:extLst>
              <a:ext uri="{FF2B5EF4-FFF2-40B4-BE49-F238E27FC236}">
                <a16:creationId xmlns:a16="http://schemas.microsoft.com/office/drawing/2014/main" id="{6E91D4A6-301B-46EC-BC71-B32B76C29742}"/>
              </a:ext>
            </a:extLst>
          </p:cNvPr>
          <p:cNvSpPr>
            <a:spLocks noGrp="1"/>
          </p:cNvSpPr>
          <p:nvPr>
            <p:ph idx="1"/>
          </p:nvPr>
        </p:nvSpPr>
        <p:spPr/>
        <p:txBody>
          <a:bodyPr/>
          <a:lstStyle/>
          <a:p>
            <a:r>
              <a:rPr lang="es-419" b="1" dirty="0"/>
              <a:t>Es un cambio menor, pero definitivo, hacia dirección deseada.</a:t>
            </a:r>
          </a:p>
          <a:p>
            <a:pPr marL="457200" indent="-457200">
              <a:buAutoNum type="arabicParenR"/>
            </a:pPr>
            <a:r>
              <a:rPr lang="es-419" dirty="0"/>
              <a:t>Se cambia algo que es “relativamente fácil” de hacer.</a:t>
            </a:r>
          </a:p>
          <a:p>
            <a:pPr marL="457200" indent="-457200">
              <a:buAutoNum type="arabicParenR"/>
            </a:pPr>
            <a:r>
              <a:rPr lang="es-419" dirty="0"/>
              <a:t>Cambiamos la cosa que es “fácil de hacer”. Y así sucesivamente.</a:t>
            </a:r>
          </a:p>
          <a:p>
            <a:pPr marL="457200" indent="-457200">
              <a:buAutoNum type="arabicParenR"/>
            </a:pPr>
            <a:r>
              <a:rPr lang="es-419" dirty="0"/>
              <a:t>Los pequeños triunfos se van sumando y generan ímpetu y motivación. Generan movimiento hacia la gran meta deseada.</a:t>
            </a:r>
            <a:endParaRPr lang="es-MX" dirty="0"/>
          </a:p>
        </p:txBody>
      </p:sp>
    </p:spTree>
    <p:extLst>
      <p:ext uri="{BB962C8B-B14F-4D97-AF65-F5344CB8AC3E}">
        <p14:creationId xmlns:p14="http://schemas.microsoft.com/office/powerpoint/2010/main" val="3453706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9A1681-B93F-4061-95A8-001AF869BF96}"/>
              </a:ext>
            </a:extLst>
          </p:cNvPr>
          <p:cNvSpPr>
            <a:spLocks noGrp="1"/>
          </p:cNvSpPr>
          <p:nvPr>
            <p:ph type="title"/>
          </p:nvPr>
        </p:nvSpPr>
        <p:spPr>
          <a:xfrm>
            <a:off x="1295402" y="982132"/>
            <a:ext cx="9601196" cy="1303867"/>
          </a:xfrm>
        </p:spPr>
        <p:txBody>
          <a:bodyPr>
            <a:normAutofit/>
          </a:bodyPr>
          <a:lstStyle/>
          <a:p>
            <a:r>
              <a:rPr lang="es-419"/>
              <a:t>Tipos de elasticidad</a:t>
            </a:r>
            <a:endParaRPr lang="es-MX" dirty="0"/>
          </a:p>
        </p:txBody>
      </p:sp>
      <p:sp>
        <p:nvSpPr>
          <p:cNvPr id="3" name="Marcador de contenido 2">
            <a:extLst>
              <a:ext uri="{FF2B5EF4-FFF2-40B4-BE49-F238E27FC236}">
                <a16:creationId xmlns:a16="http://schemas.microsoft.com/office/drawing/2014/main" id="{8850A38F-025C-4774-9079-7905166F4A7D}"/>
              </a:ext>
            </a:extLst>
          </p:cNvPr>
          <p:cNvSpPr>
            <a:spLocks noGrp="1"/>
          </p:cNvSpPr>
          <p:nvPr>
            <p:ph idx="1"/>
          </p:nvPr>
        </p:nvSpPr>
        <p:spPr>
          <a:xfrm>
            <a:off x="1295402" y="2556932"/>
            <a:ext cx="6256866" cy="3318936"/>
          </a:xfrm>
        </p:spPr>
        <p:txBody>
          <a:bodyPr>
            <a:normAutofit lnSpcReduction="10000"/>
          </a:bodyPr>
          <a:lstStyle/>
          <a:p>
            <a:pPr marL="0" indent="0">
              <a:lnSpc>
                <a:spcPct val="90000"/>
              </a:lnSpc>
              <a:buNone/>
            </a:pPr>
            <a:r>
              <a:rPr lang="es-419" sz="2000" b="1" dirty="0"/>
              <a:t>Fisiológica: acondicionamiento cardiovascular y control dietético.</a:t>
            </a:r>
          </a:p>
          <a:p>
            <a:pPr>
              <a:lnSpc>
                <a:spcPct val="90000"/>
              </a:lnSpc>
            </a:pPr>
            <a:r>
              <a:rPr lang="es-419" sz="1700" dirty="0"/>
              <a:t>Comer sano</a:t>
            </a:r>
          </a:p>
          <a:p>
            <a:pPr>
              <a:lnSpc>
                <a:spcPct val="90000"/>
              </a:lnSpc>
            </a:pPr>
            <a:r>
              <a:rPr lang="es-419" sz="1700" dirty="0"/>
              <a:t>Peso óptimo</a:t>
            </a:r>
          </a:p>
          <a:p>
            <a:pPr>
              <a:lnSpc>
                <a:spcPct val="90000"/>
              </a:lnSpc>
            </a:pPr>
            <a:r>
              <a:rPr lang="es-419" sz="1700" dirty="0"/>
              <a:t>Reducir azúcar</a:t>
            </a:r>
          </a:p>
          <a:p>
            <a:pPr>
              <a:lnSpc>
                <a:spcPct val="90000"/>
              </a:lnSpc>
            </a:pPr>
            <a:r>
              <a:rPr lang="es-419" sz="1700" dirty="0"/>
              <a:t>Evitar el alcohol</a:t>
            </a:r>
          </a:p>
          <a:p>
            <a:pPr>
              <a:lnSpc>
                <a:spcPct val="90000"/>
              </a:lnSpc>
            </a:pPr>
            <a:r>
              <a:rPr lang="es-419" sz="1700" dirty="0"/>
              <a:t>Disminuir cafeína</a:t>
            </a:r>
          </a:p>
          <a:p>
            <a:pPr>
              <a:lnSpc>
                <a:spcPct val="90000"/>
              </a:lnSpc>
            </a:pPr>
            <a:r>
              <a:rPr lang="es-419" sz="1700" dirty="0"/>
              <a:t>Reducir las grasas</a:t>
            </a:r>
          </a:p>
          <a:p>
            <a:pPr>
              <a:lnSpc>
                <a:spcPct val="90000"/>
              </a:lnSpc>
            </a:pPr>
            <a:r>
              <a:rPr lang="es-419" sz="1700" dirty="0"/>
              <a:t>Hora relajante en la comida</a:t>
            </a:r>
          </a:p>
          <a:p>
            <a:pPr>
              <a:lnSpc>
                <a:spcPct val="90000"/>
              </a:lnSpc>
            </a:pPr>
            <a:r>
              <a:rPr lang="es-419" sz="1700" dirty="0"/>
              <a:t>Hacer ejercicio</a:t>
            </a:r>
          </a:p>
        </p:txBody>
      </p:sp>
      <p:pic>
        <p:nvPicPr>
          <p:cNvPr id="5122" name="Picture 2" descr="Resultado de imagen para salud&quot;">
            <a:extLst>
              <a:ext uri="{FF2B5EF4-FFF2-40B4-BE49-F238E27FC236}">
                <a16:creationId xmlns:a16="http://schemas.microsoft.com/office/drawing/2014/main" id="{33EA044D-D912-427E-9A76-CB67A24933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7" r="5967"/>
          <a:stretch/>
        </p:blipFill>
        <p:spPr bwMode="auto">
          <a:xfrm>
            <a:off x="8085026" y="2701180"/>
            <a:ext cx="2739728" cy="2852640"/>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307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3B328-8328-4760-AB2D-5386EBF6D31B}"/>
              </a:ext>
            </a:extLst>
          </p:cNvPr>
          <p:cNvSpPr>
            <a:spLocks noGrp="1"/>
          </p:cNvSpPr>
          <p:nvPr>
            <p:ph type="title"/>
          </p:nvPr>
        </p:nvSpPr>
        <p:spPr>
          <a:xfrm>
            <a:off x="1295402" y="982132"/>
            <a:ext cx="9601196" cy="1303867"/>
          </a:xfrm>
        </p:spPr>
        <p:txBody>
          <a:bodyPr>
            <a:normAutofit/>
          </a:bodyPr>
          <a:lstStyle/>
          <a:p>
            <a:r>
              <a:rPr lang="es-419">
                <a:solidFill>
                  <a:srgbClr val="262626"/>
                </a:solidFill>
              </a:rPr>
              <a:t>Tipos de elasticidad</a:t>
            </a:r>
            <a:endParaRPr lang="es-MX">
              <a:solidFill>
                <a:srgbClr val="262626"/>
              </a:solidFill>
            </a:endParaRPr>
          </a:p>
        </p:txBody>
      </p:sp>
      <p:sp>
        <p:nvSpPr>
          <p:cNvPr id="3" name="Marcador de contenido 2">
            <a:extLst>
              <a:ext uri="{FF2B5EF4-FFF2-40B4-BE49-F238E27FC236}">
                <a16:creationId xmlns:a16="http://schemas.microsoft.com/office/drawing/2014/main" id="{9F792E83-3953-4F6B-8EB6-51E5DEEBB08A}"/>
              </a:ext>
            </a:extLst>
          </p:cNvPr>
          <p:cNvSpPr>
            <a:spLocks noGrp="1"/>
          </p:cNvSpPr>
          <p:nvPr>
            <p:ph idx="1"/>
          </p:nvPr>
        </p:nvSpPr>
        <p:spPr>
          <a:xfrm>
            <a:off x="1295402" y="2556932"/>
            <a:ext cx="6256866" cy="3318936"/>
          </a:xfrm>
        </p:spPr>
        <p:txBody>
          <a:bodyPr>
            <a:normAutofit/>
          </a:bodyPr>
          <a:lstStyle/>
          <a:p>
            <a:pPr marL="0" indent="0">
              <a:buNone/>
            </a:pPr>
            <a:r>
              <a:rPr lang="es-419" b="1">
                <a:solidFill>
                  <a:srgbClr val="262626"/>
                </a:solidFill>
              </a:rPr>
              <a:t>Psicológica: </a:t>
            </a:r>
            <a:r>
              <a:rPr lang="es-419">
                <a:solidFill>
                  <a:srgbClr val="262626"/>
                </a:solidFill>
              </a:rPr>
              <a:t>moldear el pensamiento</a:t>
            </a:r>
            <a:endParaRPr lang="es-419" b="1">
              <a:solidFill>
                <a:srgbClr val="262626"/>
              </a:solidFill>
            </a:endParaRPr>
          </a:p>
          <a:p>
            <a:pPr marL="0" indent="0">
              <a:buNone/>
            </a:pPr>
            <a:r>
              <a:rPr lang="es-419" b="1">
                <a:solidFill>
                  <a:srgbClr val="262626"/>
                </a:solidFill>
              </a:rPr>
              <a:t>Fortaleza: </a:t>
            </a:r>
          </a:p>
          <a:p>
            <a:pPr marL="0" indent="0">
              <a:buNone/>
            </a:pPr>
            <a:r>
              <a:rPr lang="es-419">
                <a:solidFill>
                  <a:srgbClr val="262626"/>
                </a:solidFill>
              </a:rPr>
              <a:t>Sentirse en control en vez de indefenso.</a:t>
            </a:r>
          </a:p>
          <a:p>
            <a:pPr marL="0" indent="0">
              <a:buNone/>
            </a:pPr>
            <a:r>
              <a:rPr lang="es-419">
                <a:solidFill>
                  <a:srgbClr val="262626"/>
                </a:solidFill>
              </a:rPr>
              <a:t>Sentirse comprometido e involucrado en lo que hace.</a:t>
            </a:r>
          </a:p>
          <a:p>
            <a:pPr marL="0" indent="0">
              <a:buNone/>
            </a:pPr>
            <a:r>
              <a:rPr lang="es-419">
                <a:solidFill>
                  <a:srgbClr val="262626"/>
                </a:solidFill>
              </a:rPr>
              <a:t>Sentirse desafiado a un reto en vez de amenazado</a:t>
            </a:r>
            <a:r>
              <a:rPr lang="es-419" b="1">
                <a:solidFill>
                  <a:srgbClr val="262626"/>
                </a:solidFill>
              </a:rPr>
              <a:t>.</a:t>
            </a:r>
          </a:p>
        </p:txBody>
      </p:sp>
      <p:pic>
        <p:nvPicPr>
          <p:cNvPr id="7170" name="Picture 2" descr="Resultado de imagen para pensamiento&quot;">
            <a:extLst>
              <a:ext uri="{FF2B5EF4-FFF2-40B4-BE49-F238E27FC236}">
                <a16:creationId xmlns:a16="http://schemas.microsoft.com/office/drawing/2014/main" id="{353B2151-7F15-4678-868C-5CE1238B12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7188" y="2701180"/>
            <a:ext cx="2135404" cy="2852640"/>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77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421FD3-D4E5-43B5-865E-0B3520F028B4}"/>
              </a:ext>
            </a:extLst>
          </p:cNvPr>
          <p:cNvSpPr>
            <a:spLocks noGrp="1"/>
          </p:cNvSpPr>
          <p:nvPr>
            <p:ph type="title"/>
          </p:nvPr>
        </p:nvSpPr>
        <p:spPr>
          <a:xfrm>
            <a:off x="1295402" y="982132"/>
            <a:ext cx="9601196" cy="1303867"/>
          </a:xfrm>
        </p:spPr>
        <p:txBody>
          <a:bodyPr>
            <a:normAutofit/>
          </a:bodyPr>
          <a:lstStyle/>
          <a:p>
            <a:r>
              <a:rPr lang="es-419" dirty="0"/>
              <a:t>Tipos de elasticidad</a:t>
            </a:r>
            <a:endParaRPr lang="es-MX" dirty="0"/>
          </a:p>
        </p:txBody>
      </p:sp>
      <p:sp>
        <p:nvSpPr>
          <p:cNvPr id="3" name="Marcador de contenido 2">
            <a:extLst>
              <a:ext uri="{FF2B5EF4-FFF2-40B4-BE49-F238E27FC236}">
                <a16:creationId xmlns:a16="http://schemas.microsoft.com/office/drawing/2014/main" id="{BF154750-B345-428D-9AA6-1BBD1E65E69D}"/>
              </a:ext>
            </a:extLst>
          </p:cNvPr>
          <p:cNvSpPr>
            <a:spLocks noGrp="1"/>
          </p:cNvSpPr>
          <p:nvPr>
            <p:ph idx="1"/>
          </p:nvPr>
        </p:nvSpPr>
        <p:spPr>
          <a:xfrm>
            <a:off x="1295402" y="2556932"/>
            <a:ext cx="6256866" cy="3318936"/>
          </a:xfrm>
        </p:spPr>
        <p:txBody>
          <a:bodyPr>
            <a:normAutofit/>
          </a:bodyPr>
          <a:lstStyle/>
          <a:p>
            <a:pPr marL="0" indent="0">
              <a:lnSpc>
                <a:spcPct val="90000"/>
              </a:lnSpc>
              <a:buNone/>
            </a:pPr>
            <a:r>
              <a:rPr lang="es-419" sz="2200" b="1"/>
              <a:t>Social: Es el desarrollo de relaciones cercanas.</a:t>
            </a:r>
          </a:p>
          <a:p>
            <a:pPr marL="0" indent="0">
              <a:lnSpc>
                <a:spcPct val="90000"/>
              </a:lnSpc>
              <a:buNone/>
            </a:pPr>
            <a:r>
              <a:rPr lang="es-419" sz="2200"/>
              <a:t>Se sienten más equipados para manejar problemas.</a:t>
            </a:r>
          </a:p>
          <a:p>
            <a:pPr marL="0" indent="0">
              <a:lnSpc>
                <a:spcPct val="90000"/>
              </a:lnSpc>
              <a:buNone/>
            </a:pPr>
            <a:r>
              <a:rPr lang="es-419" sz="2200"/>
              <a:t>Brindan oportunidades para compartir frustraciones y decepciones, recibir sugerencias, aliento y crear lazos emocionales.</a:t>
            </a:r>
          </a:p>
          <a:p>
            <a:pPr marL="0" indent="0">
              <a:lnSpc>
                <a:spcPct val="90000"/>
              </a:lnSpc>
              <a:buNone/>
            </a:pPr>
            <a:r>
              <a:rPr lang="es-419" sz="2200"/>
              <a:t>Ofrecen empatía y el apoyo requerido para manejar sucesos estresantes.</a:t>
            </a:r>
          </a:p>
          <a:p>
            <a:pPr marL="0" indent="0">
              <a:lnSpc>
                <a:spcPct val="90000"/>
              </a:lnSpc>
              <a:buNone/>
            </a:pPr>
            <a:r>
              <a:rPr lang="es-419" sz="2200"/>
              <a:t>Amigos/familiares/compañeros del trabajo/pareja.</a:t>
            </a:r>
          </a:p>
        </p:txBody>
      </p:sp>
      <p:pic>
        <p:nvPicPr>
          <p:cNvPr id="6148" name="Picture 4" descr="Resultado de imagen para relaciones sociales&quot;">
            <a:extLst>
              <a:ext uri="{FF2B5EF4-FFF2-40B4-BE49-F238E27FC236}">
                <a16:creationId xmlns:a16="http://schemas.microsoft.com/office/drawing/2014/main" id="{65224D08-1304-43F4-A998-68A74AB394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8" r="23502" b="2"/>
          <a:stretch/>
        </p:blipFill>
        <p:spPr bwMode="auto">
          <a:xfrm>
            <a:off x="8085026" y="2701180"/>
            <a:ext cx="2739728" cy="2852640"/>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3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74" name="Picture 73">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76" name="Picture 75">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5CB6CC21-6D61-4AFD-A0E7-95B22FD2352A}"/>
              </a:ext>
            </a:extLst>
          </p:cNvPr>
          <p:cNvSpPr>
            <a:spLocks noGrp="1"/>
          </p:cNvSpPr>
          <p:nvPr>
            <p:ph type="title"/>
          </p:nvPr>
        </p:nvSpPr>
        <p:spPr>
          <a:xfrm>
            <a:off x="6094412" y="982132"/>
            <a:ext cx="4802185" cy="1303867"/>
          </a:xfrm>
        </p:spPr>
        <p:txBody>
          <a:bodyPr>
            <a:normAutofit/>
          </a:bodyPr>
          <a:lstStyle/>
          <a:p>
            <a:pPr>
              <a:lnSpc>
                <a:spcPct val="90000"/>
              </a:lnSpc>
            </a:pPr>
            <a:r>
              <a:rPr lang="es-419" sz="3100" dirty="0"/>
              <a:t>Técnicas para la relajación y reducción temporal del estrés.</a:t>
            </a:r>
            <a:endParaRPr lang="es-MX" sz="3100" dirty="0"/>
          </a:p>
        </p:txBody>
      </p:sp>
      <p:sp>
        <p:nvSpPr>
          <p:cNvPr id="79" name="Rectangle 78">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sultado de imagen para meditación laboral&quot;">
            <a:extLst>
              <a:ext uri="{FF2B5EF4-FFF2-40B4-BE49-F238E27FC236}">
                <a16:creationId xmlns:a16="http://schemas.microsoft.com/office/drawing/2014/main" id="{E5AC26AE-4326-446D-BD3D-3B1DDB8E02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64" r="14075" b="2"/>
          <a:stretch/>
        </p:blipFill>
        <p:spPr bwMode="auto">
          <a:xfrm>
            <a:off x="1412683" y="1410208"/>
            <a:ext cx="3876801"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arcador de contenido 2">
            <a:extLst>
              <a:ext uri="{FF2B5EF4-FFF2-40B4-BE49-F238E27FC236}">
                <a16:creationId xmlns:a16="http://schemas.microsoft.com/office/drawing/2014/main" id="{A3E9FB3C-6669-4962-927B-9E02257B338E}"/>
              </a:ext>
            </a:extLst>
          </p:cNvPr>
          <p:cNvSpPr>
            <a:spLocks noGrp="1"/>
          </p:cNvSpPr>
          <p:nvPr>
            <p:ph idx="1"/>
          </p:nvPr>
        </p:nvSpPr>
        <p:spPr>
          <a:xfrm>
            <a:off x="6094412" y="2556932"/>
            <a:ext cx="4802184" cy="3318936"/>
          </a:xfrm>
        </p:spPr>
        <p:txBody>
          <a:bodyPr>
            <a:normAutofit/>
          </a:bodyPr>
          <a:lstStyle/>
          <a:p>
            <a:pPr marL="457200" indent="-457200">
              <a:lnSpc>
                <a:spcPct val="90000"/>
              </a:lnSpc>
              <a:buAutoNum type="arabicParenR"/>
            </a:pPr>
            <a:r>
              <a:rPr lang="es-419" sz="1500" b="1" dirty="0"/>
              <a:t>Relajación profunda:</a:t>
            </a:r>
            <a:r>
              <a:rPr lang="es-419" sz="1500" dirty="0"/>
              <a:t> meditación, yoga, visualización. Momento determinado en el día.</a:t>
            </a:r>
          </a:p>
          <a:p>
            <a:pPr marL="0" indent="0">
              <a:lnSpc>
                <a:spcPct val="90000"/>
              </a:lnSpc>
              <a:buNone/>
            </a:pPr>
            <a:r>
              <a:rPr lang="es-419" sz="1500" dirty="0"/>
              <a:t>Condiciones para realizarlas:</a:t>
            </a:r>
          </a:p>
          <a:p>
            <a:pPr>
              <a:lnSpc>
                <a:spcPct val="90000"/>
              </a:lnSpc>
            </a:pPr>
            <a:r>
              <a:rPr lang="es-419" sz="1500" dirty="0"/>
              <a:t>Ambiente tranquilo sin distracciones.</a:t>
            </a:r>
          </a:p>
          <a:p>
            <a:pPr>
              <a:lnSpc>
                <a:spcPct val="90000"/>
              </a:lnSpc>
            </a:pPr>
            <a:r>
              <a:rPr lang="es-419" sz="1500" dirty="0"/>
              <a:t>Posición cómoda.</a:t>
            </a:r>
          </a:p>
          <a:p>
            <a:pPr>
              <a:lnSpc>
                <a:spcPct val="90000"/>
              </a:lnSpc>
            </a:pPr>
            <a:r>
              <a:rPr lang="es-419" sz="1500" dirty="0"/>
              <a:t>Concentración mental.</a:t>
            </a:r>
          </a:p>
          <a:p>
            <a:pPr>
              <a:lnSpc>
                <a:spcPct val="90000"/>
              </a:lnSpc>
            </a:pPr>
            <a:r>
              <a:rPr lang="es-419" sz="1500" dirty="0"/>
              <a:t>Control de la respiración.</a:t>
            </a:r>
          </a:p>
          <a:p>
            <a:pPr>
              <a:lnSpc>
                <a:spcPct val="90000"/>
              </a:lnSpc>
            </a:pPr>
            <a:r>
              <a:rPr lang="es-419" sz="1500" dirty="0"/>
              <a:t>Actitud pasiva todo el tiempo.</a:t>
            </a:r>
          </a:p>
          <a:p>
            <a:pPr>
              <a:lnSpc>
                <a:spcPct val="90000"/>
              </a:lnSpc>
            </a:pPr>
            <a:r>
              <a:rPr lang="es-419" sz="1500" dirty="0"/>
              <a:t>Concentración en cambios corporales.</a:t>
            </a:r>
          </a:p>
          <a:p>
            <a:pPr>
              <a:lnSpc>
                <a:spcPct val="90000"/>
              </a:lnSpc>
            </a:pPr>
            <a:r>
              <a:rPr lang="es-MX" sz="1500" dirty="0"/>
              <a:t>Repetición.</a:t>
            </a:r>
          </a:p>
        </p:txBody>
      </p:sp>
    </p:spTree>
    <p:extLst>
      <p:ext uri="{BB962C8B-B14F-4D97-AF65-F5344CB8AC3E}">
        <p14:creationId xmlns:p14="http://schemas.microsoft.com/office/powerpoint/2010/main" val="337801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54" name="Rectangle 72">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5" name="Group 74">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76" name="Picture 75">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56" name="Rectangle 76">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78" name="Picture 77">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57" name="Picture 78">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52B42962-24E7-4446-BD44-5F1584E6D854}"/>
              </a:ext>
            </a:extLst>
          </p:cNvPr>
          <p:cNvSpPr>
            <a:spLocks noGrp="1"/>
          </p:cNvSpPr>
          <p:nvPr>
            <p:ph type="title"/>
          </p:nvPr>
        </p:nvSpPr>
        <p:spPr>
          <a:xfrm>
            <a:off x="7535825" y="982132"/>
            <a:ext cx="3360772" cy="1303867"/>
          </a:xfrm>
        </p:spPr>
        <p:txBody>
          <a:bodyPr>
            <a:normAutofit/>
          </a:bodyPr>
          <a:lstStyle/>
          <a:p>
            <a:pPr>
              <a:lnSpc>
                <a:spcPct val="90000"/>
              </a:lnSpc>
            </a:pPr>
            <a:r>
              <a:rPr lang="es-419" sz="2800" dirty="0"/>
              <a:t>Técnicas para la relajación y reducción temporal del estrés.</a:t>
            </a:r>
            <a:endParaRPr lang="es-MX" sz="2800" dirty="0"/>
          </a:p>
        </p:txBody>
      </p:sp>
      <p:sp>
        <p:nvSpPr>
          <p:cNvPr id="81" name="Rectangle 80">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Resultado de imagen para relajación muscular&quot;">
            <a:extLst>
              <a:ext uri="{FF2B5EF4-FFF2-40B4-BE49-F238E27FC236}">
                <a16:creationId xmlns:a16="http://schemas.microsoft.com/office/drawing/2014/main" id="{AF1BDA50-4101-4DEF-81C2-8F5C4DB358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31" b="-1"/>
          <a:stretch/>
        </p:blipFill>
        <p:spPr bwMode="auto">
          <a:xfrm>
            <a:off x="1412683" y="1410208"/>
            <a:ext cx="5278777"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arcador de contenido 2">
            <a:extLst>
              <a:ext uri="{FF2B5EF4-FFF2-40B4-BE49-F238E27FC236}">
                <a16:creationId xmlns:a16="http://schemas.microsoft.com/office/drawing/2014/main" id="{757CCFC3-E81B-4B8E-A7D7-203724448183}"/>
              </a:ext>
            </a:extLst>
          </p:cNvPr>
          <p:cNvSpPr>
            <a:spLocks noGrp="1"/>
          </p:cNvSpPr>
          <p:nvPr>
            <p:ph idx="1"/>
          </p:nvPr>
        </p:nvSpPr>
        <p:spPr>
          <a:xfrm>
            <a:off x="7535824" y="2556932"/>
            <a:ext cx="3360771" cy="3318936"/>
          </a:xfrm>
        </p:spPr>
        <p:txBody>
          <a:bodyPr>
            <a:normAutofit fontScale="92500" lnSpcReduction="10000"/>
          </a:bodyPr>
          <a:lstStyle/>
          <a:p>
            <a:pPr marL="0" indent="0">
              <a:lnSpc>
                <a:spcPct val="90000"/>
              </a:lnSpc>
              <a:buNone/>
            </a:pPr>
            <a:r>
              <a:rPr lang="es-419" sz="1600" dirty="0"/>
              <a:t>2) </a:t>
            </a:r>
            <a:r>
              <a:rPr lang="es-419" sz="1600" b="1" dirty="0"/>
              <a:t>Relajación</a:t>
            </a:r>
            <a:r>
              <a:rPr lang="es-419" sz="1600" dirty="0"/>
              <a:t> </a:t>
            </a:r>
            <a:r>
              <a:rPr lang="es-419" sz="1600" b="1" dirty="0"/>
              <a:t>muscular:</a:t>
            </a:r>
            <a:r>
              <a:rPr lang="es-419" sz="1600" dirty="0"/>
              <a:t> disminuir la tensión en grupos sucesivos de músculos.</a:t>
            </a:r>
          </a:p>
          <a:p>
            <a:pPr marL="0" indent="0">
              <a:lnSpc>
                <a:spcPct val="90000"/>
              </a:lnSpc>
              <a:buNone/>
            </a:pPr>
            <a:r>
              <a:rPr lang="es-419" sz="1600" dirty="0"/>
              <a:t>Cada grupo de músculos se tensa 5/10s y luego se relaja por completo.</a:t>
            </a:r>
          </a:p>
          <a:p>
            <a:pPr marL="0" indent="0">
              <a:lnSpc>
                <a:spcPct val="90000"/>
              </a:lnSpc>
              <a:buNone/>
            </a:pPr>
            <a:r>
              <a:rPr lang="es-419" sz="1600" dirty="0"/>
              <a:t>Comienza con los pies.</a:t>
            </a:r>
          </a:p>
          <a:p>
            <a:pPr marL="0" indent="0">
              <a:lnSpc>
                <a:spcPct val="90000"/>
              </a:lnSpc>
              <a:buNone/>
            </a:pPr>
            <a:r>
              <a:rPr lang="es-419" sz="1600" dirty="0"/>
              <a:t>Pantorrillas</a:t>
            </a:r>
            <a:r>
              <a:rPr lang="es-MX" sz="1600" dirty="0"/>
              <a:t>.</a:t>
            </a:r>
          </a:p>
          <a:p>
            <a:pPr marL="0" indent="0">
              <a:lnSpc>
                <a:spcPct val="90000"/>
              </a:lnSpc>
              <a:buNone/>
            </a:pPr>
            <a:r>
              <a:rPr lang="es-MX" sz="1600" dirty="0"/>
              <a:t>Muslos.</a:t>
            </a:r>
          </a:p>
          <a:p>
            <a:pPr marL="0" indent="0">
              <a:lnSpc>
                <a:spcPct val="90000"/>
              </a:lnSpc>
              <a:buNone/>
            </a:pPr>
            <a:r>
              <a:rPr lang="es-MX" sz="1600" dirty="0"/>
              <a:t>Abdomen.</a:t>
            </a:r>
          </a:p>
          <a:p>
            <a:pPr marL="0" indent="0">
              <a:lnSpc>
                <a:spcPct val="90000"/>
              </a:lnSpc>
              <a:buNone/>
            </a:pPr>
            <a:r>
              <a:rPr lang="es-MX" sz="1600" dirty="0"/>
              <a:t>Brazos.</a:t>
            </a:r>
          </a:p>
          <a:p>
            <a:pPr marL="0" indent="0">
              <a:lnSpc>
                <a:spcPct val="90000"/>
              </a:lnSpc>
              <a:buNone/>
            </a:pPr>
            <a:r>
              <a:rPr lang="es-MX" sz="1600" dirty="0"/>
              <a:t>Cuello.</a:t>
            </a:r>
          </a:p>
          <a:p>
            <a:pPr marL="0" indent="0">
              <a:lnSpc>
                <a:spcPct val="90000"/>
              </a:lnSpc>
              <a:buNone/>
            </a:pPr>
            <a:r>
              <a:rPr lang="es-MX" sz="1600" dirty="0"/>
              <a:t>Cara.</a:t>
            </a:r>
          </a:p>
        </p:txBody>
      </p:sp>
    </p:spTree>
    <p:extLst>
      <p:ext uri="{BB962C8B-B14F-4D97-AF65-F5344CB8AC3E}">
        <p14:creationId xmlns:p14="http://schemas.microsoft.com/office/powerpoint/2010/main" val="1924640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17" name="Picture 16">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6486D076-833A-4E3E-86DA-BBF24AC33E40}"/>
              </a:ext>
            </a:extLst>
          </p:cNvPr>
          <p:cNvSpPr>
            <a:spLocks noGrp="1"/>
          </p:cNvSpPr>
          <p:nvPr>
            <p:ph type="title"/>
          </p:nvPr>
        </p:nvSpPr>
        <p:spPr>
          <a:xfrm>
            <a:off x="7535825" y="982132"/>
            <a:ext cx="3360772" cy="1303867"/>
          </a:xfrm>
        </p:spPr>
        <p:txBody>
          <a:bodyPr>
            <a:normAutofit/>
          </a:bodyPr>
          <a:lstStyle/>
          <a:p>
            <a:pPr>
              <a:lnSpc>
                <a:spcPct val="90000"/>
              </a:lnSpc>
            </a:pPr>
            <a:r>
              <a:rPr lang="es-419" sz="2800" dirty="0"/>
              <a:t>Técnicas para la relajación y reducción temporal del estrés.</a:t>
            </a:r>
            <a:endParaRPr lang="es-MX" sz="2800" dirty="0"/>
          </a:p>
        </p:txBody>
      </p:sp>
      <p:sp>
        <p:nvSpPr>
          <p:cNvPr id="20" name="Rectangle 19">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que contiene dibujo&#10;&#10;Descripción generada automáticamente">
            <a:extLst>
              <a:ext uri="{FF2B5EF4-FFF2-40B4-BE49-F238E27FC236}">
                <a16:creationId xmlns:a16="http://schemas.microsoft.com/office/drawing/2014/main" id="{E02DA918-BEA8-423A-887A-F0AAC1C6D815}"/>
              </a:ext>
            </a:extLst>
          </p:cNvPr>
          <p:cNvPicPr>
            <a:picLocks noChangeAspect="1"/>
          </p:cNvPicPr>
          <p:nvPr/>
        </p:nvPicPr>
        <p:blipFill rotWithShape="1">
          <a:blip r:embed="rId5"/>
          <a:srcRect t="291" b="2243"/>
          <a:stretch/>
        </p:blipFill>
        <p:spPr>
          <a:xfrm>
            <a:off x="1412683" y="1410208"/>
            <a:ext cx="5278777" cy="3858780"/>
          </a:xfrm>
          <a:prstGeom prst="rect">
            <a:avLst/>
          </a:prstGeom>
        </p:spPr>
      </p:pic>
      <p:cxnSp>
        <p:nvCxnSpPr>
          <p:cNvPr id="22" name="Straight Connector 21">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arcador de contenido 2">
            <a:extLst>
              <a:ext uri="{FF2B5EF4-FFF2-40B4-BE49-F238E27FC236}">
                <a16:creationId xmlns:a16="http://schemas.microsoft.com/office/drawing/2014/main" id="{0485A5D3-EB88-45AE-AB22-3376D163E3AA}"/>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s-419" sz="1700" dirty="0"/>
              <a:t>3) </a:t>
            </a:r>
            <a:r>
              <a:rPr lang="es-419" sz="1700" b="1" dirty="0"/>
              <a:t>Respiración</a:t>
            </a:r>
            <a:r>
              <a:rPr lang="es-419" sz="1700" dirty="0"/>
              <a:t> profunda: hacer varias inhalaciones profundas, lentas y sucesivas.</a:t>
            </a:r>
          </a:p>
          <a:p>
            <a:pPr marL="0" indent="0">
              <a:lnSpc>
                <a:spcPct val="90000"/>
              </a:lnSpc>
              <a:buNone/>
            </a:pPr>
            <a:r>
              <a:rPr lang="es-419" sz="1700" dirty="0"/>
              <a:t>Se sostienen durante 5 segundos y luego exhalar por completo.</a:t>
            </a:r>
          </a:p>
          <a:p>
            <a:pPr marL="0" indent="0">
              <a:lnSpc>
                <a:spcPct val="90000"/>
              </a:lnSpc>
              <a:buNone/>
            </a:pPr>
            <a:r>
              <a:rPr lang="es-419" sz="1700" dirty="0"/>
              <a:t>Concentrarse en el acto de la respiración para aclarar mente y relajarse.</a:t>
            </a:r>
          </a:p>
          <a:p>
            <a:pPr marL="0" indent="0">
              <a:lnSpc>
                <a:spcPct val="90000"/>
              </a:lnSpc>
              <a:buNone/>
            </a:pPr>
            <a:r>
              <a:rPr lang="es-419" sz="1700" dirty="0"/>
              <a:t>Después de cada inhalación los músculos deben relajarse de forma consciente.</a:t>
            </a:r>
            <a:endParaRPr lang="es-MX" sz="1700" dirty="0"/>
          </a:p>
        </p:txBody>
      </p:sp>
      <p:sp>
        <p:nvSpPr>
          <p:cNvPr id="4" name="AutoShape 2" descr="Resultado de imagen para respiración profunda&quot;">
            <a:extLst>
              <a:ext uri="{FF2B5EF4-FFF2-40B4-BE49-F238E27FC236}">
                <a16:creationId xmlns:a16="http://schemas.microsoft.com/office/drawing/2014/main" id="{25678B11-4F75-4FAB-9F51-99C356C935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682043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1" name="Group 72">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74" name="Picture 73">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76" name="Picture 75">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2D203599-1D5D-4193-9F41-218DF249C855}"/>
              </a:ext>
            </a:extLst>
          </p:cNvPr>
          <p:cNvSpPr>
            <a:spLocks noGrp="1"/>
          </p:cNvSpPr>
          <p:nvPr>
            <p:ph type="title"/>
          </p:nvPr>
        </p:nvSpPr>
        <p:spPr>
          <a:xfrm>
            <a:off x="6094412" y="982132"/>
            <a:ext cx="4802185" cy="1303867"/>
          </a:xfrm>
        </p:spPr>
        <p:txBody>
          <a:bodyPr>
            <a:normAutofit/>
          </a:bodyPr>
          <a:lstStyle/>
          <a:p>
            <a:pPr>
              <a:lnSpc>
                <a:spcPct val="90000"/>
              </a:lnSpc>
            </a:pPr>
            <a:r>
              <a:rPr lang="es-419" sz="3100" dirty="0"/>
              <a:t>Técnicas para la relajación y reducción temporal del estrés.</a:t>
            </a:r>
            <a:endParaRPr lang="es-MX" sz="3100" dirty="0"/>
          </a:p>
        </p:txBody>
      </p:sp>
      <p:sp>
        <p:nvSpPr>
          <p:cNvPr id="4102" name="Rectangle 78">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sultado de imagen para visualización&quot;">
            <a:extLst>
              <a:ext uri="{FF2B5EF4-FFF2-40B4-BE49-F238E27FC236}">
                <a16:creationId xmlns:a16="http://schemas.microsoft.com/office/drawing/2014/main" id="{BD4AEB35-154B-4367-B2B9-4D00316AEA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02" r="14220" b="1"/>
          <a:stretch/>
        </p:blipFill>
        <p:spPr bwMode="auto">
          <a:xfrm>
            <a:off x="1412683" y="1410208"/>
            <a:ext cx="3876801"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arcador de contenido 2">
            <a:extLst>
              <a:ext uri="{FF2B5EF4-FFF2-40B4-BE49-F238E27FC236}">
                <a16:creationId xmlns:a16="http://schemas.microsoft.com/office/drawing/2014/main" id="{1F834182-28CA-4EED-882B-B618D1ED0645}"/>
              </a:ext>
            </a:extLst>
          </p:cNvPr>
          <p:cNvSpPr>
            <a:spLocks noGrp="1"/>
          </p:cNvSpPr>
          <p:nvPr>
            <p:ph idx="1"/>
          </p:nvPr>
        </p:nvSpPr>
        <p:spPr>
          <a:xfrm>
            <a:off x="6094412" y="2556932"/>
            <a:ext cx="4802184" cy="3318936"/>
          </a:xfrm>
        </p:spPr>
        <p:txBody>
          <a:bodyPr>
            <a:normAutofit/>
          </a:bodyPr>
          <a:lstStyle/>
          <a:p>
            <a:pPr marL="0" indent="0">
              <a:lnSpc>
                <a:spcPct val="90000"/>
              </a:lnSpc>
              <a:buNone/>
            </a:pPr>
            <a:r>
              <a:rPr lang="es-419" sz="2000" dirty="0"/>
              <a:t>4) </a:t>
            </a:r>
            <a:r>
              <a:rPr lang="es-419" sz="2000" b="1" dirty="0"/>
              <a:t>Visualización</a:t>
            </a:r>
            <a:r>
              <a:rPr lang="es-419" sz="2000" dirty="0"/>
              <a:t>: utilizadas por atletas y directivos. Recurrir a la imaginación.</a:t>
            </a:r>
          </a:p>
          <a:p>
            <a:pPr marL="0" indent="0">
              <a:lnSpc>
                <a:spcPct val="90000"/>
              </a:lnSpc>
              <a:buNone/>
            </a:pPr>
            <a:r>
              <a:rPr lang="es-419" sz="2000" dirty="0"/>
              <a:t>Crear una imagen (visualizar,  imagen mental) de un desempeño exitoso, de un logro obtenido o alcanzando una meta, o simplemente en un lugar relajado.</a:t>
            </a:r>
          </a:p>
          <a:p>
            <a:pPr marL="0" indent="0">
              <a:lnSpc>
                <a:spcPct val="90000"/>
              </a:lnSpc>
              <a:buNone/>
            </a:pPr>
            <a:r>
              <a:rPr lang="es-419" sz="2000" dirty="0"/>
              <a:t>Incluir sonidos, olores, texturas y sentimientos. </a:t>
            </a:r>
          </a:p>
          <a:p>
            <a:pPr marL="0" indent="0">
              <a:lnSpc>
                <a:spcPct val="90000"/>
              </a:lnSpc>
              <a:buNone/>
            </a:pPr>
            <a:r>
              <a:rPr lang="es-419" sz="2000" dirty="0"/>
              <a:t>La persona se tranquiliza con experiencias positivas.</a:t>
            </a:r>
            <a:endParaRPr lang="es-MX" sz="2000" dirty="0"/>
          </a:p>
        </p:txBody>
      </p:sp>
    </p:spTree>
    <p:extLst>
      <p:ext uri="{BB962C8B-B14F-4D97-AF65-F5344CB8AC3E}">
        <p14:creationId xmlns:p14="http://schemas.microsoft.com/office/powerpoint/2010/main" val="4280481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74" name="Picture 73">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76" name="Picture 75">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F23051E8-F153-49FB-B680-993CE1D3563D}"/>
              </a:ext>
            </a:extLst>
          </p:cNvPr>
          <p:cNvSpPr>
            <a:spLocks noGrp="1"/>
          </p:cNvSpPr>
          <p:nvPr>
            <p:ph type="title"/>
          </p:nvPr>
        </p:nvSpPr>
        <p:spPr>
          <a:xfrm>
            <a:off x="4626508" y="982132"/>
            <a:ext cx="6270090" cy="1303867"/>
          </a:xfrm>
        </p:spPr>
        <p:txBody>
          <a:bodyPr>
            <a:normAutofit/>
          </a:bodyPr>
          <a:lstStyle/>
          <a:p>
            <a:pPr>
              <a:lnSpc>
                <a:spcPct val="90000"/>
              </a:lnSpc>
            </a:pPr>
            <a:r>
              <a:rPr lang="es-419" sz="4100"/>
              <a:t>Técnicas para la relajación y reducción temporal del estrés.</a:t>
            </a:r>
            <a:endParaRPr lang="es-MX" sz="4100"/>
          </a:p>
        </p:txBody>
      </p:sp>
      <p:sp>
        <p:nvSpPr>
          <p:cNvPr id="79" name="Rectangle 78">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Resultado de imagen para replantear&quot;">
            <a:extLst>
              <a:ext uri="{FF2B5EF4-FFF2-40B4-BE49-F238E27FC236}">
                <a16:creationId xmlns:a16="http://schemas.microsoft.com/office/drawing/2014/main" id="{4A30DE5D-4727-4CA2-8197-73F047D509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75" r="21576" b="1"/>
          <a:stretch/>
        </p:blipFill>
        <p:spPr bwMode="auto">
          <a:xfrm>
            <a:off x="1412683" y="1410208"/>
            <a:ext cx="2433793"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arcador de contenido 2">
            <a:extLst>
              <a:ext uri="{FF2B5EF4-FFF2-40B4-BE49-F238E27FC236}">
                <a16:creationId xmlns:a16="http://schemas.microsoft.com/office/drawing/2014/main" id="{6C2DDB5C-4F33-4A3C-BB00-F8E7A5181DDA}"/>
              </a:ext>
            </a:extLst>
          </p:cNvPr>
          <p:cNvSpPr>
            <a:spLocks noGrp="1"/>
          </p:cNvSpPr>
          <p:nvPr>
            <p:ph idx="1"/>
          </p:nvPr>
        </p:nvSpPr>
        <p:spPr>
          <a:xfrm>
            <a:off x="4636482" y="2556932"/>
            <a:ext cx="6260114" cy="3318936"/>
          </a:xfrm>
        </p:spPr>
        <p:txBody>
          <a:bodyPr>
            <a:normAutofit/>
          </a:bodyPr>
          <a:lstStyle/>
          <a:p>
            <a:pPr marL="0" indent="0">
              <a:lnSpc>
                <a:spcPct val="90000"/>
              </a:lnSpc>
              <a:buNone/>
            </a:pPr>
            <a:r>
              <a:rPr lang="es-419" sz="1500" dirty="0"/>
              <a:t>5) </a:t>
            </a:r>
            <a:r>
              <a:rPr lang="es-419" sz="1500" b="1" dirty="0"/>
              <a:t>Replanteamiento</a:t>
            </a:r>
            <a:r>
              <a:rPr lang="es-419" sz="1500" dirty="0"/>
              <a:t>: redefinir la situación en forma </a:t>
            </a:r>
            <a:r>
              <a:rPr lang="es-419" sz="1500" b="1" dirty="0"/>
              <a:t>optimista y manejable</a:t>
            </a:r>
            <a:r>
              <a:rPr lang="es-419" sz="1500" dirty="0"/>
              <a:t>. </a:t>
            </a:r>
          </a:p>
          <a:p>
            <a:pPr marL="0" indent="0">
              <a:lnSpc>
                <a:spcPct val="90000"/>
              </a:lnSpc>
              <a:buNone/>
            </a:pPr>
            <a:r>
              <a:rPr lang="es-419" sz="1500" dirty="0"/>
              <a:t>Clave para </a:t>
            </a:r>
            <a:r>
              <a:rPr lang="es-419" sz="1500" u="sng" dirty="0"/>
              <a:t>desarrollar fortaleza e inteligencia emocional.</a:t>
            </a:r>
          </a:p>
          <a:p>
            <a:pPr marL="0" indent="0">
              <a:lnSpc>
                <a:spcPct val="90000"/>
              </a:lnSpc>
              <a:buNone/>
            </a:pPr>
            <a:r>
              <a:rPr lang="es-419" sz="1500" dirty="0"/>
              <a:t>Responder:</a:t>
            </a:r>
          </a:p>
          <a:p>
            <a:pPr>
              <a:lnSpc>
                <a:spcPct val="90000"/>
              </a:lnSpc>
            </a:pPr>
            <a:r>
              <a:rPr lang="es-419" sz="1500" dirty="0"/>
              <a:t>“Entiendo esta situación”.</a:t>
            </a:r>
          </a:p>
          <a:p>
            <a:pPr>
              <a:lnSpc>
                <a:spcPct val="90000"/>
              </a:lnSpc>
            </a:pPr>
            <a:r>
              <a:rPr lang="es-419" sz="1500" dirty="0"/>
              <a:t>“He resuelto problemas similares anteriormente”.</a:t>
            </a:r>
          </a:p>
          <a:p>
            <a:pPr>
              <a:lnSpc>
                <a:spcPct val="90000"/>
              </a:lnSpc>
            </a:pPr>
            <a:r>
              <a:rPr lang="es-419" sz="1500" dirty="0"/>
              <a:t>“Otras personas están disponibles para ayudarme en esta situación”.</a:t>
            </a:r>
          </a:p>
          <a:p>
            <a:pPr>
              <a:lnSpc>
                <a:spcPct val="90000"/>
              </a:lnSpc>
            </a:pPr>
            <a:r>
              <a:rPr lang="es-MX" sz="1500" dirty="0"/>
              <a:t>“Otros han enfrentado situaciones similares y lo han superado”.</a:t>
            </a:r>
          </a:p>
          <a:p>
            <a:pPr>
              <a:lnSpc>
                <a:spcPct val="90000"/>
              </a:lnSpc>
            </a:pPr>
            <a:r>
              <a:rPr lang="es-MX" sz="1500" dirty="0"/>
              <a:t>“A la larga no es un problema tan crítico”.</a:t>
            </a:r>
          </a:p>
          <a:p>
            <a:pPr>
              <a:lnSpc>
                <a:spcPct val="90000"/>
              </a:lnSpc>
            </a:pPr>
            <a:r>
              <a:rPr lang="es-MX" sz="1500" dirty="0"/>
              <a:t>“Puedo aprender algo de esta situación”.</a:t>
            </a:r>
          </a:p>
          <a:p>
            <a:pPr>
              <a:lnSpc>
                <a:spcPct val="90000"/>
              </a:lnSpc>
            </a:pPr>
            <a:r>
              <a:rPr lang="es-MX" sz="1500" dirty="0"/>
              <a:t>“Existen varias alternativas buenas disponibles para mí”.</a:t>
            </a:r>
          </a:p>
        </p:txBody>
      </p:sp>
    </p:spTree>
    <p:extLst>
      <p:ext uri="{BB962C8B-B14F-4D97-AF65-F5344CB8AC3E}">
        <p14:creationId xmlns:p14="http://schemas.microsoft.com/office/powerpoint/2010/main" val="140289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36" name="Rectangle 70">
            <a:extLst>
              <a:ext uri="{FF2B5EF4-FFF2-40B4-BE49-F238E27FC236}">
                <a16:creationId xmlns:a16="http://schemas.microsoft.com/office/drawing/2014/main" id="{28FA177F-145C-478A-A7ED-8D021CE76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7" name="Group 72">
            <a:extLst>
              <a:ext uri="{FF2B5EF4-FFF2-40B4-BE49-F238E27FC236}">
                <a16:creationId xmlns:a16="http://schemas.microsoft.com/office/drawing/2014/main" id="{1A96A522-1258-462E-AFC5-F5E3F1411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74" name="Picture 73">
              <a:extLst>
                <a:ext uri="{FF2B5EF4-FFF2-40B4-BE49-F238E27FC236}">
                  <a16:creationId xmlns:a16="http://schemas.microsoft.com/office/drawing/2014/main" id="{ECD43597-59D1-4246-A90D-26FE2B6081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2ED48CD8-BE7A-4992-8570-58DEE9826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76" name="Picture 75">
              <a:extLst>
                <a:ext uri="{FF2B5EF4-FFF2-40B4-BE49-F238E27FC236}">
                  <a16:creationId xmlns:a16="http://schemas.microsoft.com/office/drawing/2014/main" id="{9A68BD7C-72FC-4E92-88BB-3401D485D2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7" name="Picture 76">
              <a:extLst>
                <a:ext uri="{FF2B5EF4-FFF2-40B4-BE49-F238E27FC236}">
                  <a16:creationId xmlns:a16="http://schemas.microsoft.com/office/drawing/2014/main" id="{C8B73423-E00D-4FC9-9873-0C259A14BC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949B6B4B-D8A1-4F26-81B8-DE6F14915746}"/>
              </a:ext>
            </a:extLst>
          </p:cNvPr>
          <p:cNvSpPr>
            <a:spLocks noGrp="1"/>
          </p:cNvSpPr>
          <p:nvPr>
            <p:ph type="ctrTitle"/>
          </p:nvPr>
        </p:nvSpPr>
        <p:spPr>
          <a:xfrm>
            <a:off x="6553770" y="1041401"/>
            <a:ext cx="4538526" cy="2345264"/>
          </a:xfrm>
        </p:spPr>
        <p:txBody>
          <a:bodyPr>
            <a:normAutofit/>
          </a:bodyPr>
          <a:lstStyle/>
          <a:p>
            <a:r>
              <a:rPr lang="es-419">
                <a:solidFill>
                  <a:srgbClr val="262626"/>
                </a:solidFill>
              </a:rPr>
              <a:t>ESTRÉS</a:t>
            </a:r>
            <a:endParaRPr lang="es-MX">
              <a:solidFill>
                <a:srgbClr val="262626"/>
              </a:solidFill>
            </a:endParaRPr>
          </a:p>
        </p:txBody>
      </p:sp>
      <p:sp>
        <p:nvSpPr>
          <p:cNvPr id="79" name="Rectangle 78">
            <a:extLst>
              <a:ext uri="{FF2B5EF4-FFF2-40B4-BE49-F238E27FC236}">
                <a16:creationId xmlns:a16="http://schemas.microsoft.com/office/drawing/2014/main" id="{22EEABFB-D1AB-4BFF-84FC-449548E9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sultado de imagen para gif estrés&quot;">
            <a:extLst>
              <a:ext uri="{FF2B5EF4-FFF2-40B4-BE49-F238E27FC236}">
                <a16:creationId xmlns:a16="http://schemas.microsoft.com/office/drawing/2014/main" id="{B8A01921-FECA-4F45-A442-C55F75EA009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1412683" y="2134474"/>
            <a:ext cx="4348925" cy="2410247"/>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4231BC86-8965-4F95-9FD9-76313A7D6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1749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4C024E-D6FF-600B-2EE2-1F40F12D1B6A}"/>
              </a:ext>
            </a:extLst>
          </p:cNvPr>
          <p:cNvSpPr>
            <a:spLocks noGrp="1"/>
          </p:cNvSpPr>
          <p:nvPr>
            <p:ph type="title"/>
          </p:nvPr>
        </p:nvSpPr>
        <p:spPr/>
        <p:txBody>
          <a:bodyPr/>
          <a:lstStyle/>
          <a:p>
            <a:r>
              <a:rPr lang="es-MX" dirty="0">
                <a:hlinkClick r:id="rId2"/>
              </a:rPr>
              <a:t>Mindfulness (atención plena)</a:t>
            </a:r>
            <a:endParaRPr lang="es-MX" dirty="0"/>
          </a:p>
        </p:txBody>
      </p:sp>
      <p:sp>
        <p:nvSpPr>
          <p:cNvPr id="3" name="Marcador de contenido 2">
            <a:extLst>
              <a:ext uri="{FF2B5EF4-FFF2-40B4-BE49-F238E27FC236}">
                <a16:creationId xmlns:a16="http://schemas.microsoft.com/office/drawing/2014/main" id="{463153F7-8AF4-A278-21EF-D2237966549A}"/>
              </a:ext>
            </a:extLst>
          </p:cNvPr>
          <p:cNvSpPr>
            <a:spLocks noGrp="1"/>
          </p:cNvSpPr>
          <p:nvPr>
            <p:ph idx="1"/>
          </p:nvPr>
        </p:nvSpPr>
        <p:spPr>
          <a:xfrm>
            <a:off x="1295401" y="2556932"/>
            <a:ext cx="9601196" cy="1810111"/>
          </a:xfrm>
        </p:spPr>
        <p:txBody>
          <a:bodyPr>
            <a:noAutofit/>
          </a:bodyPr>
          <a:lstStyle/>
          <a:p>
            <a:r>
              <a:rPr lang="es-MX" sz="2000" dirty="0"/>
              <a:t>Es una forma particular de poner atención al </a:t>
            </a:r>
            <a:r>
              <a:rPr lang="es-MX" sz="2000" b="1" dirty="0"/>
              <a:t>momento presente.</a:t>
            </a:r>
          </a:p>
          <a:p>
            <a:r>
              <a:rPr lang="es-MX" sz="2000" dirty="0"/>
              <a:t>Es la capacidad que tenemos todos de estar en el momento presente de una manera equilibrada, con una actitud de aceptación y apertura. </a:t>
            </a:r>
          </a:p>
          <a:p>
            <a:r>
              <a:rPr lang="es-MX" sz="2000" dirty="0"/>
              <a:t>Esta habilidad nos ayuda a manejar mejor nuestras emociones, a sentirnos más relajados y conocer cómo funciona nuestra mente.</a:t>
            </a:r>
          </a:p>
        </p:txBody>
      </p:sp>
      <p:pic>
        <p:nvPicPr>
          <p:cNvPr id="5" name="Imagen 4">
            <a:extLst>
              <a:ext uri="{FF2B5EF4-FFF2-40B4-BE49-F238E27FC236}">
                <a16:creationId xmlns:a16="http://schemas.microsoft.com/office/drawing/2014/main" id="{CA01C7FD-54C6-C9DB-3848-496B05785AB4}"/>
              </a:ext>
            </a:extLst>
          </p:cNvPr>
          <p:cNvPicPr>
            <a:picLocks noChangeAspect="1"/>
          </p:cNvPicPr>
          <p:nvPr/>
        </p:nvPicPr>
        <p:blipFill rotWithShape="1">
          <a:blip r:embed="rId3"/>
          <a:srcRect l="6346" t="37278" r="9307" b="33325"/>
          <a:stretch/>
        </p:blipFill>
        <p:spPr>
          <a:xfrm>
            <a:off x="2186354" y="4537363"/>
            <a:ext cx="7819292" cy="1532207"/>
          </a:xfrm>
          <a:prstGeom prst="rect">
            <a:avLst/>
          </a:prstGeom>
        </p:spPr>
      </p:pic>
    </p:spTree>
    <p:extLst>
      <p:ext uri="{BB962C8B-B14F-4D97-AF65-F5344CB8AC3E}">
        <p14:creationId xmlns:p14="http://schemas.microsoft.com/office/powerpoint/2010/main" val="3782210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CA443F-D016-4584-8951-B28C2EEFB849}"/>
              </a:ext>
            </a:extLst>
          </p:cNvPr>
          <p:cNvSpPr>
            <a:spLocks noGrp="1"/>
          </p:cNvSpPr>
          <p:nvPr>
            <p:ph type="ctrTitle"/>
          </p:nvPr>
        </p:nvSpPr>
        <p:spPr/>
        <p:txBody>
          <a:bodyPr/>
          <a:lstStyle/>
          <a:p>
            <a:r>
              <a:rPr lang="es-419" dirty="0"/>
              <a:t>ADMINISTRACIÓN DEL TIEMPO</a:t>
            </a:r>
            <a:endParaRPr lang="es-MX" dirty="0"/>
          </a:p>
        </p:txBody>
      </p:sp>
    </p:spTree>
    <p:extLst>
      <p:ext uri="{BB962C8B-B14F-4D97-AF65-F5344CB8AC3E}">
        <p14:creationId xmlns:p14="http://schemas.microsoft.com/office/powerpoint/2010/main" val="2796576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DA4BF369-B6C5-4000-80AE-6EADE034280A}"/>
              </a:ext>
            </a:extLst>
          </p:cNvPr>
          <p:cNvSpPr>
            <a:spLocks noGrp="1"/>
          </p:cNvSpPr>
          <p:nvPr>
            <p:ph type="title"/>
          </p:nvPr>
        </p:nvSpPr>
        <p:spPr/>
        <p:txBody>
          <a:bodyPr>
            <a:normAutofit fontScale="90000"/>
          </a:bodyPr>
          <a:lstStyle/>
          <a:p>
            <a:pPr>
              <a:defRPr/>
            </a:pPr>
            <a:r>
              <a:rPr lang="es-MX" dirty="0"/>
              <a:t>¿Qué es el tiempo ?</a:t>
            </a:r>
            <a:br>
              <a:rPr lang="es-MX" dirty="0"/>
            </a:br>
            <a:endParaRPr lang="es-MX" dirty="0"/>
          </a:p>
        </p:txBody>
      </p:sp>
      <p:sp>
        <p:nvSpPr>
          <p:cNvPr id="3" name="2 Marcador de contenido">
            <a:extLst>
              <a:ext uri="{FF2B5EF4-FFF2-40B4-BE49-F238E27FC236}">
                <a16:creationId xmlns:a16="http://schemas.microsoft.com/office/drawing/2014/main" id="{4CE63074-F467-0BA3-AF0C-EEB9A29A0367}"/>
              </a:ext>
            </a:extLst>
          </p:cNvPr>
          <p:cNvSpPr>
            <a:spLocks noGrp="1"/>
          </p:cNvSpPr>
          <p:nvPr>
            <p:ph sz="quarter" idx="1"/>
          </p:nvPr>
        </p:nvSpPr>
        <p:spPr/>
        <p:txBody>
          <a:bodyPr>
            <a:normAutofit/>
          </a:bodyPr>
          <a:lstStyle/>
          <a:p>
            <a:pPr marL="0" indent="0">
              <a:buNone/>
              <a:defRPr/>
            </a:pPr>
            <a:r>
              <a:rPr lang="es-MX" sz="2000" dirty="0"/>
              <a:t>Período determinado durante el que se realiza una acción o se desarrolla un acontecimiento.</a:t>
            </a:r>
          </a:p>
          <a:p>
            <a:pPr>
              <a:defRPr/>
            </a:pPr>
            <a:endParaRPr lang="es-MX" sz="2000" dirty="0"/>
          </a:p>
        </p:txBody>
      </p:sp>
      <p:pic>
        <p:nvPicPr>
          <p:cNvPr id="4099" name="Picture 3">
            <a:extLst>
              <a:ext uri="{FF2B5EF4-FFF2-40B4-BE49-F238E27FC236}">
                <a16:creationId xmlns:a16="http://schemas.microsoft.com/office/drawing/2014/main" id="{C3CF6FBF-0BB2-11B4-E5EE-58B33C184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174542"/>
            <a:ext cx="2284412" cy="111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a:extLst>
              <a:ext uri="{FF2B5EF4-FFF2-40B4-BE49-F238E27FC236}">
                <a16:creationId xmlns:a16="http://schemas.microsoft.com/office/drawing/2014/main" id="{6FE19C9D-B3FC-E8D2-D184-67E9C6495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52" y="3075708"/>
            <a:ext cx="2638462" cy="121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a:extLst>
              <a:ext uri="{FF2B5EF4-FFF2-40B4-BE49-F238E27FC236}">
                <a16:creationId xmlns:a16="http://schemas.microsoft.com/office/drawing/2014/main" id="{8F2ABAE6-9410-0850-4663-0C4C56F00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812" y="4521352"/>
            <a:ext cx="3554376" cy="145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4099"/>
                                        </p:tgtEl>
                                        <p:attrNameLst>
                                          <p:attrName>style.visibility</p:attrName>
                                        </p:attrNameLst>
                                      </p:cBhvr>
                                      <p:to>
                                        <p:strVal val="visible"/>
                                      </p:to>
                                    </p:set>
                                    <p:animEffect transition="in" filter="fade">
                                      <p:cBhvr>
                                        <p:cTn id="20" dur="1000"/>
                                        <p:tgtEl>
                                          <p:spTgt spid="4099"/>
                                        </p:tgtEl>
                                      </p:cBhvr>
                                    </p:animEffect>
                                    <p:anim calcmode="lin" valueType="num">
                                      <p:cBhvr>
                                        <p:cTn id="21" dur="1000" fill="hold"/>
                                        <p:tgtEl>
                                          <p:spTgt spid="4099"/>
                                        </p:tgtEl>
                                        <p:attrNameLst>
                                          <p:attrName>ppt_x</p:attrName>
                                        </p:attrNameLst>
                                      </p:cBhvr>
                                      <p:tavLst>
                                        <p:tav tm="0">
                                          <p:val>
                                            <p:strVal val="#ppt_x"/>
                                          </p:val>
                                        </p:tav>
                                        <p:tav tm="100000">
                                          <p:val>
                                            <p:strVal val="#ppt_x"/>
                                          </p:val>
                                        </p:tav>
                                      </p:tavLst>
                                    </p:anim>
                                    <p:anim calcmode="lin" valueType="num">
                                      <p:cBhvr>
                                        <p:cTn id="22"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arn(inVertical)">
                                      <p:cBhvr>
                                        <p:cTn id="27" dur="500"/>
                                        <p:tgtEl>
                                          <p:spTgt spid="41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4101"/>
                                        </p:tgtEl>
                                        <p:attrNameLst>
                                          <p:attrName>style.visibility</p:attrName>
                                        </p:attrNameLst>
                                      </p:cBhvr>
                                      <p:to>
                                        <p:strVal val="visible"/>
                                      </p:to>
                                    </p:set>
                                    <p:animEffect transition="in" filter="wipe(down)">
                                      <p:cBhvr>
                                        <p:cTn id="32"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a:extLst>
              <a:ext uri="{FF2B5EF4-FFF2-40B4-BE49-F238E27FC236}">
                <a16:creationId xmlns:a16="http://schemas.microsoft.com/office/drawing/2014/main" id="{B2B6E3A3-E153-2443-570D-997762C2485C}"/>
              </a:ext>
            </a:extLst>
          </p:cNvPr>
          <p:cNvSpPr>
            <a:spLocks noGrp="1" noChangeArrowheads="1"/>
          </p:cNvSpPr>
          <p:nvPr>
            <p:ph type="title"/>
          </p:nvPr>
        </p:nvSpPr>
        <p:spPr/>
        <p:txBody>
          <a:bodyPr/>
          <a:lstStyle/>
          <a:p>
            <a:r>
              <a:rPr lang="es-MX" altLang="es-MX"/>
              <a:t>Administración del tiempo</a:t>
            </a:r>
          </a:p>
        </p:txBody>
      </p:sp>
      <p:sp>
        <p:nvSpPr>
          <p:cNvPr id="8195" name="2 Marcador de contenido">
            <a:extLst>
              <a:ext uri="{FF2B5EF4-FFF2-40B4-BE49-F238E27FC236}">
                <a16:creationId xmlns:a16="http://schemas.microsoft.com/office/drawing/2014/main" id="{15A18C0C-6966-83BE-1AAF-5244516C1B58}"/>
              </a:ext>
            </a:extLst>
          </p:cNvPr>
          <p:cNvSpPr>
            <a:spLocks noGrp="1" noChangeArrowheads="1"/>
          </p:cNvSpPr>
          <p:nvPr>
            <p:ph idx="1"/>
          </p:nvPr>
        </p:nvSpPr>
        <p:spPr/>
        <p:txBody>
          <a:bodyPr/>
          <a:lstStyle/>
          <a:p>
            <a:pPr marL="0" indent="0">
              <a:buNone/>
            </a:pPr>
            <a:r>
              <a:rPr lang="es-MX" altLang="es-MX"/>
              <a:t>La administración del tiempo se puede definir como una manera de ser y una forma de vivir. Hoy, se puede considerar al tiempo como uno de los recursos más importantes y críticos de los administradores.</a:t>
            </a:r>
          </a:p>
          <a:p>
            <a:pPr marL="0" indent="0" algn="r">
              <a:buNone/>
            </a:pPr>
            <a:r>
              <a:rPr lang="es-MX" altLang="es-MX"/>
              <a:t>Covey, S. 2011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7D9FBD-DA4D-BBFF-99BD-8C71E897CA5A}"/>
              </a:ext>
            </a:extLst>
          </p:cNvPr>
          <p:cNvSpPr>
            <a:spLocks noGrp="1"/>
          </p:cNvSpPr>
          <p:nvPr>
            <p:ph type="title"/>
          </p:nvPr>
        </p:nvSpPr>
        <p:spPr>
          <a:xfrm>
            <a:off x="1295402" y="982132"/>
            <a:ext cx="9601196" cy="1303867"/>
          </a:xfrm>
        </p:spPr>
        <p:txBody>
          <a:bodyPr>
            <a:normAutofit/>
          </a:bodyPr>
          <a:lstStyle/>
          <a:p>
            <a:endParaRPr lang="es-MX">
              <a:solidFill>
                <a:srgbClr val="262626"/>
              </a:solidFill>
            </a:endParaRPr>
          </a:p>
        </p:txBody>
      </p:sp>
      <p:sp>
        <p:nvSpPr>
          <p:cNvPr id="3" name="Marcador de contenido 2">
            <a:extLst>
              <a:ext uri="{FF2B5EF4-FFF2-40B4-BE49-F238E27FC236}">
                <a16:creationId xmlns:a16="http://schemas.microsoft.com/office/drawing/2014/main" id="{3862A626-9EBF-0E18-0F6B-9BF390E68338}"/>
              </a:ext>
            </a:extLst>
          </p:cNvPr>
          <p:cNvSpPr>
            <a:spLocks noGrp="1"/>
          </p:cNvSpPr>
          <p:nvPr>
            <p:ph idx="1"/>
          </p:nvPr>
        </p:nvSpPr>
        <p:spPr>
          <a:xfrm>
            <a:off x="1295402" y="2556932"/>
            <a:ext cx="6256866" cy="3318936"/>
          </a:xfrm>
        </p:spPr>
        <p:txBody>
          <a:bodyPr>
            <a:normAutofit/>
          </a:bodyPr>
          <a:lstStyle/>
          <a:p>
            <a:r>
              <a:rPr lang="es-MX" dirty="0">
                <a:solidFill>
                  <a:srgbClr val="262626"/>
                </a:solidFill>
              </a:rPr>
              <a:t>La administración del tiempo no es la habilidad de exprimirle más horas al día, tampoco es triplicarse a uno mismo para poder hacer más cosas, de hecho, no tiene nada que ver con hacer más cosas; se trata más bien de </a:t>
            </a:r>
            <a:r>
              <a:rPr lang="es-MX" b="1" dirty="0">
                <a:solidFill>
                  <a:srgbClr val="262626"/>
                </a:solidFill>
              </a:rPr>
              <a:t>concretar lo que es más importante.</a:t>
            </a:r>
          </a:p>
          <a:p>
            <a:r>
              <a:rPr lang="es-MX" dirty="0">
                <a:solidFill>
                  <a:srgbClr val="262626"/>
                </a:solidFill>
              </a:rPr>
              <a:t>“El tiempo es finito, escaso, avanza sin piedad y nos limita en múltiples aspectos de la vida”</a:t>
            </a:r>
          </a:p>
        </p:txBody>
      </p:sp>
      <p:pic>
        <p:nvPicPr>
          <p:cNvPr id="1026" name="Picture 2" descr="http://internetextremo.hostzi.com/wp-content/uploads/2011/10/Ganar-Dinero-Por-Internet-Sin-Invertir.jpg">
            <a:extLst>
              <a:ext uri="{FF2B5EF4-FFF2-40B4-BE49-F238E27FC236}">
                <a16:creationId xmlns:a16="http://schemas.microsoft.com/office/drawing/2014/main" id="{F9C833F9-C458-5C08-CAD5-474753E47DC8}"/>
              </a:ext>
            </a:extLst>
          </p:cNvPr>
          <p:cNvPicPr>
            <a:picLocks noChangeAspect="1" noChangeArrowheads="1"/>
          </p:cNvPicPr>
          <p:nvPr/>
        </p:nvPicPr>
        <p:blipFill>
          <a:blip r:embed="rId3"/>
          <a:stretch>
            <a:fillRect/>
          </a:stretch>
        </p:blipFill>
        <p:spPr bwMode="auto">
          <a:xfrm>
            <a:off x="8085026" y="3112944"/>
            <a:ext cx="2739728" cy="2029111"/>
          </a:xfrm>
          <a:prstGeom prst="rect">
            <a:avLst/>
          </a:prstGeom>
          <a:noFill/>
          <a:ln w="57150" cmpd="thickThin">
            <a:solidFill>
              <a:srgbClr val="7F7F7F"/>
            </a:solidFill>
            <a:miter lim="800000"/>
          </a:ln>
        </p:spPr>
      </p:pic>
    </p:spTree>
    <p:extLst>
      <p:ext uri="{BB962C8B-B14F-4D97-AF65-F5344CB8AC3E}">
        <p14:creationId xmlns:p14="http://schemas.microsoft.com/office/powerpoint/2010/main" val="2871830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0248" name="Rectangle 10247">
            <a:extLst>
              <a:ext uri="{FF2B5EF4-FFF2-40B4-BE49-F238E27FC236}">
                <a16:creationId xmlns:a16="http://schemas.microsoft.com/office/drawing/2014/main" id="{3D6DABB5-1FC3-4E21-AC84-4685B03C9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3">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0" name="Rectangle 10249">
            <a:extLst>
              <a:ext uri="{FF2B5EF4-FFF2-40B4-BE49-F238E27FC236}">
                <a16:creationId xmlns:a16="http://schemas.microsoft.com/office/drawing/2014/main" id="{FC5790B5-250E-45E6-A05D-C3D1D459B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grpSp>
        <p:nvGrpSpPr>
          <p:cNvPr id="10252" name="Group 10251">
            <a:extLst>
              <a:ext uri="{FF2B5EF4-FFF2-40B4-BE49-F238E27FC236}">
                <a16:creationId xmlns:a16="http://schemas.microsoft.com/office/drawing/2014/main" id="{68158C4B-1BFE-4F6D-B2C1-0066FA1193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10253" name="Rounded Rectangle 17">
              <a:extLst>
                <a:ext uri="{FF2B5EF4-FFF2-40B4-BE49-F238E27FC236}">
                  <a16:creationId xmlns:a16="http://schemas.microsoft.com/office/drawing/2014/main" id="{4A8E3562-03A2-4AF3-89BB-B227ED326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4" name="Picture 10253">
              <a:extLst>
                <a:ext uri="{FF2B5EF4-FFF2-40B4-BE49-F238E27FC236}">
                  <a16:creationId xmlns:a16="http://schemas.microsoft.com/office/drawing/2014/main" id="{BD9DF111-5BF8-4312-BECB-94BBCF29EC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10255" name="Rounded Rectangle 20">
              <a:extLst>
                <a:ext uri="{FF2B5EF4-FFF2-40B4-BE49-F238E27FC236}">
                  <a16:creationId xmlns:a16="http://schemas.microsoft.com/office/drawing/2014/main" id="{9EEB3A31-82B4-41D6-BEAB-3CC49BBC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6" name="Picture 10255">
              <a:extLst>
                <a:ext uri="{FF2B5EF4-FFF2-40B4-BE49-F238E27FC236}">
                  <a16:creationId xmlns:a16="http://schemas.microsoft.com/office/drawing/2014/main" id="{28C66B30-E9F1-40DD-A809-6A1282E237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10243" name="3 Título">
            <a:extLst>
              <a:ext uri="{FF2B5EF4-FFF2-40B4-BE49-F238E27FC236}">
                <a16:creationId xmlns:a16="http://schemas.microsoft.com/office/drawing/2014/main" id="{6E7AFB75-8A85-D01D-B80F-81D65C428C38}"/>
              </a:ext>
            </a:extLst>
          </p:cNvPr>
          <p:cNvSpPr>
            <a:spLocks noGrp="1" noChangeArrowheads="1"/>
          </p:cNvSpPr>
          <p:nvPr>
            <p:ph type="ctrTitle"/>
          </p:nvPr>
        </p:nvSpPr>
        <p:spPr>
          <a:xfrm>
            <a:off x="2692398" y="1871131"/>
            <a:ext cx="6815669" cy="1515533"/>
          </a:xfrm>
        </p:spPr>
        <p:txBody>
          <a:bodyPr>
            <a:normAutofit/>
          </a:bodyPr>
          <a:lstStyle/>
          <a:p>
            <a:pPr>
              <a:lnSpc>
                <a:spcPct val="90000"/>
              </a:lnSpc>
            </a:pPr>
            <a:r>
              <a:rPr lang="es-MX" altLang="es-MX" sz="1400" dirty="0">
                <a:latin typeface="Century Gothic" panose="020B0502020202020204" pitchFamily="34" charset="0"/>
              </a:rPr>
              <a:t>Administrar el tiempo realmente significa administrarnos nosotros mismos, de tal manera que podamos optimizar el tiempo que tenemos. </a:t>
            </a:r>
            <a:br>
              <a:rPr lang="es-MX" altLang="es-MX" sz="1400" dirty="0">
                <a:latin typeface="Century Gothic" panose="020B0502020202020204" pitchFamily="34" charset="0"/>
              </a:rPr>
            </a:br>
            <a:br>
              <a:rPr lang="es-MX" altLang="es-MX" sz="1400" dirty="0">
                <a:latin typeface="Century Gothic" panose="020B0502020202020204" pitchFamily="34" charset="0"/>
              </a:rPr>
            </a:br>
            <a:r>
              <a:rPr lang="es-MX" altLang="es-MX" sz="1400" dirty="0">
                <a:latin typeface="Century Gothic" panose="020B0502020202020204" pitchFamily="34" charset="0"/>
              </a:rPr>
              <a:t>Significa conducir nuestros asuntos dentro del tiempo disponible para que podamos lograr resultados más eficaces.</a:t>
            </a:r>
          </a:p>
        </p:txBody>
      </p:sp>
      <p:cxnSp>
        <p:nvCxnSpPr>
          <p:cNvPr id="10258" name="Straight Connector 10257">
            <a:extLst>
              <a:ext uri="{FF2B5EF4-FFF2-40B4-BE49-F238E27FC236}">
                <a16:creationId xmlns:a16="http://schemas.microsoft.com/office/drawing/2014/main" id="{14319AF2-886A-4C5D-B34C-17FCB0267E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034" name="Picture 1033">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35" name="Rectangle 1034">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1036" name="Picture 1035">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37" name="Picture 1036">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E4E27F66-06B3-D0F9-B4E1-B8CD876BCE71}"/>
              </a:ext>
            </a:extLst>
          </p:cNvPr>
          <p:cNvSpPr>
            <a:spLocks noGrp="1"/>
          </p:cNvSpPr>
          <p:nvPr>
            <p:ph type="title"/>
          </p:nvPr>
        </p:nvSpPr>
        <p:spPr>
          <a:xfrm>
            <a:off x="4626508" y="982132"/>
            <a:ext cx="6270090" cy="1303867"/>
          </a:xfrm>
        </p:spPr>
        <p:txBody>
          <a:bodyPr>
            <a:normAutofit/>
          </a:bodyPr>
          <a:lstStyle/>
          <a:p>
            <a:r>
              <a:rPr lang="es-MX"/>
              <a:t>Beneficios</a:t>
            </a:r>
            <a:endParaRPr lang="es-MX" dirty="0"/>
          </a:p>
        </p:txBody>
      </p:sp>
      <p:sp>
        <p:nvSpPr>
          <p:cNvPr id="1039" name="Rectangle 1038">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peliculas.info/wp-content/uploads/2010/04/Alicia-en-el-pa%C3%ADs-de-las-maravillas-el-universo-magico-de-tim-burton.jpg">
            <a:extLst>
              <a:ext uri="{FF2B5EF4-FFF2-40B4-BE49-F238E27FC236}">
                <a16:creationId xmlns:a16="http://schemas.microsoft.com/office/drawing/2014/main" id="{4C4206A9-87D1-B82E-F5E7-7EF8E44775CE}"/>
              </a:ext>
            </a:extLst>
          </p:cNvPr>
          <p:cNvPicPr>
            <a:picLocks noChangeAspect="1" noChangeArrowheads="1"/>
          </p:cNvPicPr>
          <p:nvPr/>
        </p:nvPicPr>
        <p:blipFill rotWithShape="1">
          <a:blip r:embed="rId5"/>
          <a:srcRect l="5894" r="5895" b="1"/>
          <a:stretch/>
        </p:blipFill>
        <p:spPr bwMode="auto">
          <a:xfrm>
            <a:off x="1412683" y="1410208"/>
            <a:ext cx="2433793" cy="3858780"/>
          </a:xfrm>
          <a:prstGeom prst="rect">
            <a:avLst/>
          </a:prstGeom>
        </p:spPr>
      </p:pic>
      <p:cxnSp>
        <p:nvCxnSpPr>
          <p:cNvPr id="1041" name="Straight Connector 1040">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arcador de contenido 2">
            <a:extLst>
              <a:ext uri="{FF2B5EF4-FFF2-40B4-BE49-F238E27FC236}">
                <a16:creationId xmlns:a16="http://schemas.microsoft.com/office/drawing/2014/main" id="{0EE11F30-409C-E871-7F4C-4261D54D5292}"/>
              </a:ext>
            </a:extLst>
          </p:cNvPr>
          <p:cNvSpPr>
            <a:spLocks noGrp="1"/>
          </p:cNvSpPr>
          <p:nvPr>
            <p:ph idx="1"/>
          </p:nvPr>
        </p:nvSpPr>
        <p:spPr>
          <a:xfrm>
            <a:off x="4636482" y="2556932"/>
            <a:ext cx="6260114" cy="3318936"/>
          </a:xfrm>
        </p:spPr>
        <p:txBody>
          <a:bodyPr>
            <a:normAutofit/>
          </a:bodyPr>
          <a:lstStyle/>
          <a:p>
            <a:pPr>
              <a:lnSpc>
                <a:spcPct val="90000"/>
              </a:lnSpc>
              <a:defRPr/>
            </a:pPr>
            <a:endParaRPr lang="es-MX">
              <a:latin typeface="Century Gothic" pitchFamily="34" charset="0"/>
            </a:endParaRPr>
          </a:p>
          <a:p>
            <a:pPr>
              <a:lnSpc>
                <a:spcPct val="90000"/>
              </a:lnSpc>
              <a:defRPr/>
            </a:pPr>
            <a:r>
              <a:rPr lang="es-MX">
                <a:latin typeface="Century Gothic" pitchFamily="34" charset="0"/>
              </a:rPr>
              <a:t>Nos guía hacia objetivos y metas</a:t>
            </a:r>
          </a:p>
          <a:p>
            <a:pPr>
              <a:lnSpc>
                <a:spcPct val="90000"/>
              </a:lnSpc>
              <a:defRPr/>
            </a:pPr>
            <a:r>
              <a:rPr lang="es-MX">
                <a:latin typeface="Century Gothic" pitchFamily="34" charset="0"/>
              </a:rPr>
              <a:t>Evita el estrés</a:t>
            </a:r>
          </a:p>
          <a:p>
            <a:pPr>
              <a:lnSpc>
                <a:spcPct val="90000"/>
              </a:lnSpc>
              <a:defRPr/>
            </a:pPr>
            <a:r>
              <a:rPr lang="es-MX">
                <a:latin typeface="Century Gothic" pitchFamily="34" charset="0"/>
              </a:rPr>
              <a:t>Facilita la obtención de resultados eficientes y eficaces</a:t>
            </a:r>
          </a:p>
          <a:p>
            <a:pPr>
              <a:lnSpc>
                <a:spcPct val="90000"/>
              </a:lnSpc>
              <a:defRPr/>
            </a:pPr>
            <a:r>
              <a:rPr lang="es-MX">
                <a:latin typeface="Century Gothic" pitchFamily="34" charset="0"/>
              </a:rPr>
              <a:t>Organiza mejor el trabajo y las actividades</a:t>
            </a:r>
          </a:p>
          <a:p>
            <a:pPr marL="0" indent="0">
              <a:lnSpc>
                <a:spcPct val="90000"/>
              </a:lnSpc>
              <a:buNone/>
            </a:pPr>
            <a:endParaRPr lang="es-MX"/>
          </a:p>
        </p:txBody>
      </p:sp>
    </p:spTree>
    <p:extLst>
      <p:ext uri="{BB962C8B-B14F-4D97-AF65-F5344CB8AC3E}">
        <p14:creationId xmlns:p14="http://schemas.microsoft.com/office/powerpoint/2010/main" val="411124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10;&#10;Descripción generada automáticamente">
            <a:extLst>
              <a:ext uri="{FF2B5EF4-FFF2-40B4-BE49-F238E27FC236}">
                <a16:creationId xmlns:a16="http://schemas.microsoft.com/office/drawing/2014/main" id="{573FBD3B-E4DC-4253-9634-C500F89185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74" r="1" b="1"/>
          <a:stretch/>
        </p:blipFill>
        <p:spPr>
          <a:xfrm>
            <a:off x="746190" y="348983"/>
            <a:ext cx="10721907" cy="6158122"/>
          </a:xfrm>
          <a:prstGeom prst="rect">
            <a:avLst/>
          </a:prstGeom>
        </p:spPr>
      </p:pic>
    </p:spTree>
    <p:extLst>
      <p:ext uri="{BB962C8B-B14F-4D97-AF65-F5344CB8AC3E}">
        <p14:creationId xmlns:p14="http://schemas.microsoft.com/office/powerpoint/2010/main" val="981767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 con letras&#10;&#10;Descripción generada automáticamente">
            <a:extLst>
              <a:ext uri="{FF2B5EF4-FFF2-40B4-BE49-F238E27FC236}">
                <a16:creationId xmlns:a16="http://schemas.microsoft.com/office/drawing/2014/main" id="{7A7E52EA-B1FC-458B-8D70-5571B798A4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718" r="1" b="18110"/>
          <a:stretch/>
        </p:blipFill>
        <p:spPr>
          <a:xfrm>
            <a:off x="733522" y="338289"/>
            <a:ext cx="10721907" cy="6158122"/>
          </a:xfrm>
          <a:prstGeom prst="rect">
            <a:avLst/>
          </a:prstGeom>
        </p:spPr>
      </p:pic>
    </p:spTree>
    <p:extLst>
      <p:ext uri="{BB962C8B-B14F-4D97-AF65-F5344CB8AC3E}">
        <p14:creationId xmlns:p14="http://schemas.microsoft.com/office/powerpoint/2010/main" val="2819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 con letras&#10;&#10;Descripción generada automáticamente">
            <a:extLst>
              <a:ext uri="{FF2B5EF4-FFF2-40B4-BE49-F238E27FC236}">
                <a16:creationId xmlns:a16="http://schemas.microsoft.com/office/drawing/2014/main" id="{27A30E55-FA29-433D-AB5C-BE7D19032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5115" y="0"/>
            <a:ext cx="8981769" cy="6668086"/>
          </a:xfrm>
        </p:spPr>
      </p:pic>
    </p:spTree>
    <p:extLst>
      <p:ext uri="{BB962C8B-B14F-4D97-AF65-F5344CB8AC3E}">
        <p14:creationId xmlns:p14="http://schemas.microsoft.com/office/powerpoint/2010/main" val="2765804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B9CA7-E730-4B49-94D7-F60E79483B5F}"/>
              </a:ext>
            </a:extLst>
          </p:cNvPr>
          <p:cNvSpPr>
            <a:spLocks noGrp="1"/>
          </p:cNvSpPr>
          <p:nvPr>
            <p:ph type="title"/>
          </p:nvPr>
        </p:nvSpPr>
        <p:spPr>
          <a:xfrm>
            <a:off x="1295402" y="982132"/>
            <a:ext cx="9601196" cy="1303867"/>
          </a:xfrm>
        </p:spPr>
        <p:txBody>
          <a:bodyPr>
            <a:normAutofit/>
          </a:bodyPr>
          <a:lstStyle/>
          <a:p>
            <a:r>
              <a:rPr lang="es-419">
                <a:solidFill>
                  <a:srgbClr val="262626"/>
                </a:solidFill>
              </a:rPr>
              <a:t>¿Qué es y qué puede causar?</a:t>
            </a:r>
            <a:endParaRPr lang="es-MX">
              <a:solidFill>
                <a:srgbClr val="262626"/>
              </a:solidFill>
            </a:endParaRPr>
          </a:p>
        </p:txBody>
      </p:sp>
      <p:sp>
        <p:nvSpPr>
          <p:cNvPr id="3" name="Marcador de contenido 2">
            <a:extLst>
              <a:ext uri="{FF2B5EF4-FFF2-40B4-BE49-F238E27FC236}">
                <a16:creationId xmlns:a16="http://schemas.microsoft.com/office/drawing/2014/main" id="{3E69A702-1D88-40F1-9F2E-BE04D398E5B9}"/>
              </a:ext>
            </a:extLst>
          </p:cNvPr>
          <p:cNvSpPr>
            <a:spLocks noGrp="1"/>
          </p:cNvSpPr>
          <p:nvPr>
            <p:ph idx="1"/>
          </p:nvPr>
        </p:nvSpPr>
        <p:spPr>
          <a:xfrm>
            <a:off x="1295402" y="2556932"/>
            <a:ext cx="6256866" cy="3318936"/>
          </a:xfrm>
        </p:spPr>
        <p:txBody>
          <a:bodyPr>
            <a:normAutofit fontScale="85000" lnSpcReduction="20000"/>
          </a:bodyPr>
          <a:lstStyle/>
          <a:p>
            <a:pPr>
              <a:lnSpc>
                <a:spcPct val="90000"/>
              </a:lnSpc>
            </a:pPr>
            <a:r>
              <a:rPr lang="es-MX" dirty="0">
                <a:solidFill>
                  <a:srgbClr val="262626"/>
                </a:solidFill>
              </a:rPr>
              <a:t>Un cierto nivel de estrés es necesario, moviliza nuestros recursos para afrontar las demandas del día a día… pero, en niveles elevados puede afectar a la salud física y mental.</a:t>
            </a:r>
            <a:endParaRPr lang="es-419" dirty="0">
              <a:solidFill>
                <a:srgbClr val="262626"/>
              </a:solidFill>
            </a:endParaRPr>
          </a:p>
          <a:p>
            <a:pPr>
              <a:lnSpc>
                <a:spcPct val="90000"/>
              </a:lnSpc>
            </a:pPr>
            <a:r>
              <a:rPr lang="es-419" dirty="0">
                <a:solidFill>
                  <a:srgbClr val="262626"/>
                </a:solidFill>
              </a:rPr>
              <a:t>Sentimiento</a:t>
            </a:r>
            <a:r>
              <a:rPr lang="es-MX" dirty="0">
                <a:solidFill>
                  <a:srgbClr val="262626"/>
                </a:solidFill>
              </a:rPr>
              <a:t> por factores “estresantes” dentro o fuera del individuo.</a:t>
            </a:r>
          </a:p>
          <a:p>
            <a:pPr>
              <a:lnSpc>
                <a:spcPct val="90000"/>
              </a:lnSpc>
            </a:pPr>
            <a:r>
              <a:rPr lang="es-MX" dirty="0">
                <a:solidFill>
                  <a:srgbClr val="262626"/>
                </a:solidFill>
              </a:rPr>
              <a:t>Fuerzas que ejerce  presión en individuo para cambiar niveles de desempeño en forma física, psicológica e interpersonal.</a:t>
            </a:r>
          </a:p>
          <a:p>
            <a:pPr>
              <a:lnSpc>
                <a:spcPct val="90000"/>
              </a:lnSpc>
            </a:pPr>
            <a:endParaRPr lang="es-MX" dirty="0">
              <a:solidFill>
                <a:srgbClr val="262626"/>
              </a:solidFill>
            </a:endParaRPr>
          </a:p>
          <a:p>
            <a:pPr>
              <a:lnSpc>
                <a:spcPct val="90000"/>
              </a:lnSpc>
            </a:pPr>
            <a:r>
              <a:rPr lang="es-MX" dirty="0">
                <a:solidFill>
                  <a:srgbClr val="262626"/>
                </a:solidFill>
              </a:rPr>
              <a:t>Ansiedad, enfermedades del corazón y colapso mental, entre otros.</a:t>
            </a:r>
          </a:p>
          <a:p>
            <a:pPr>
              <a:lnSpc>
                <a:spcPct val="90000"/>
              </a:lnSpc>
            </a:pPr>
            <a:endParaRPr lang="es-419" dirty="0">
              <a:solidFill>
                <a:srgbClr val="262626"/>
              </a:solidFill>
            </a:endParaRPr>
          </a:p>
        </p:txBody>
      </p:sp>
      <p:pic>
        <p:nvPicPr>
          <p:cNvPr id="2050" name="Picture 2" descr="Resultado de imagen para gif estrés&quot;">
            <a:extLst>
              <a:ext uri="{FF2B5EF4-FFF2-40B4-BE49-F238E27FC236}">
                <a16:creationId xmlns:a16="http://schemas.microsoft.com/office/drawing/2014/main" id="{EA806740-3C87-457A-BC56-051BAC5869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8085026" y="3004212"/>
            <a:ext cx="2739728" cy="2246576"/>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747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CE0371-0FBF-45A1-886A-1C76AF18F061}"/>
              </a:ext>
            </a:extLst>
          </p:cNvPr>
          <p:cNvSpPr>
            <a:spLocks noGrp="1"/>
          </p:cNvSpPr>
          <p:nvPr>
            <p:ph type="title"/>
          </p:nvPr>
        </p:nvSpPr>
        <p:spPr>
          <a:xfrm>
            <a:off x="1393638" y="3050144"/>
            <a:ext cx="9404723" cy="1400530"/>
          </a:xfrm>
        </p:spPr>
        <p:txBody>
          <a:bodyPr>
            <a:normAutofit fontScale="90000"/>
          </a:bodyPr>
          <a:lstStyle/>
          <a:p>
            <a:r>
              <a:rPr lang="es-419" dirty="0"/>
              <a:t>PASOS A SEGUIR PARA APROVECHAR MI TIEMPO</a:t>
            </a:r>
            <a:endParaRPr lang="es-MX" dirty="0"/>
          </a:p>
        </p:txBody>
      </p:sp>
    </p:spTree>
    <p:extLst>
      <p:ext uri="{BB962C8B-B14F-4D97-AF65-F5344CB8AC3E}">
        <p14:creationId xmlns:p14="http://schemas.microsoft.com/office/powerpoint/2010/main" val="270817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CE94E96B-5A89-4C06-B9A7-A3FB7749F0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3117" y="115568"/>
            <a:ext cx="8650710" cy="6626864"/>
          </a:xfrm>
        </p:spPr>
      </p:pic>
    </p:spTree>
    <p:extLst>
      <p:ext uri="{BB962C8B-B14F-4D97-AF65-F5344CB8AC3E}">
        <p14:creationId xmlns:p14="http://schemas.microsoft.com/office/powerpoint/2010/main" val="3563010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CCE8-A6FE-6A01-F92A-EF9B6D59C952}"/>
              </a:ext>
            </a:extLst>
          </p:cNvPr>
          <p:cNvSpPr>
            <a:spLocks noGrp="1"/>
          </p:cNvSpPr>
          <p:nvPr>
            <p:ph type="title"/>
          </p:nvPr>
        </p:nvSpPr>
        <p:spPr/>
        <p:txBody>
          <a:bodyPr/>
          <a:lstStyle/>
          <a:p>
            <a:r>
              <a:rPr lang="es-MX" dirty="0"/>
              <a:t>Actividad AC1-2 “Mi gráfica de pastel”</a:t>
            </a:r>
          </a:p>
        </p:txBody>
      </p:sp>
      <p:sp>
        <p:nvSpPr>
          <p:cNvPr id="3" name="Marcador de contenido 2">
            <a:extLst>
              <a:ext uri="{FF2B5EF4-FFF2-40B4-BE49-F238E27FC236}">
                <a16:creationId xmlns:a16="http://schemas.microsoft.com/office/drawing/2014/main" id="{F960CB1C-5B30-4846-5ECF-49A80342AF68}"/>
              </a:ext>
            </a:extLst>
          </p:cNvPr>
          <p:cNvSpPr>
            <a:spLocks noGrp="1"/>
          </p:cNvSpPr>
          <p:nvPr>
            <p:ph idx="1"/>
          </p:nvPr>
        </p:nvSpPr>
        <p:spPr/>
        <p:txBody>
          <a:bodyPr/>
          <a:lstStyle/>
          <a:p>
            <a:r>
              <a:rPr lang="es-MX" dirty="0"/>
              <a:t>Basándote de la gráfica anterior, elabora tu gráfica de pastel de la semana:</a:t>
            </a:r>
          </a:p>
          <a:p>
            <a:pPr marL="457200" indent="-457200">
              <a:buFont typeface="+mj-lt"/>
              <a:buAutoNum type="arabicPeriod"/>
            </a:pPr>
            <a:r>
              <a:rPr lang="es-MX" dirty="0"/>
              <a:t>Debes identificar qué haces en tu día a día (¿cuál es tu rutina?), </a:t>
            </a:r>
          </a:p>
          <a:p>
            <a:pPr marL="457200" indent="-457200">
              <a:buFont typeface="+mj-lt"/>
              <a:buAutoNum type="arabicPeriod"/>
            </a:pPr>
            <a:r>
              <a:rPr lang="es-MX" dirty="0"/>
              <a:t>Sumar</a:t>
            </a:r>
          </a:p>
          <a:p>
            <a:pPr marL="457200" indent="-457200">
              <a:buFont typeface="+mj-lt"/>
              <a:buAutoNum type="arabicPeriod"/>
            </a:pPr>
            <a:r>
              <a:rPr lang="es-MX" dirty="0"/>
              <a:t>Ahora sí, estás listo(a) para elaborar tu gráfica de pastel de la semana </a:t>
            </a:r>
            <a:r>
              <a:rPr lang="es-MX" dirty="0">
                <a:sym typeface="Wingdings" panose="05000000000000000000" pitchFamily="2" charset="2"/>
              </a:rPr>
              <a:t></a:t>
            </a:r>
            <a:endParaRPr lang="es-MX" dirty="0"/>
          </a:p>
        </p:txBody>
      </p:sp>
    </p:spTree>
    <p:extLst>
      <p:ext uri="{BB962C8B-B14F-4D97-AF65-F5344CB8AC3E}">
        <p14:creationId xmlns:p14="http://schemas.microsoft.com/office/powerpoint/2010/main" val="3193850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 con texto&#10;&#10;Descripción generada automáticamente">
            <a:extLst>
              <a:ext uri="{FF2B5EF4-FFF2-40B4-BE49-F238E27FC236}">
                <a16:creationId xmlns:a16="http://schemas.microsoft.com/office/drawing/2014/main" id="{A358C34C-8E3E-4F92-99BB-36CE89B5BC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2509" y="217510"/>
            <a:ext cx="8966982" cy="6422979"/>
          </a:xfrm>
        </p:spPr>
      </p:pic>
    </p:spTree>
    <p:extLst>
      <p:ext uri="{BB962C8B-B14F-4D97-AF65-F5344CB8AC3E}">
        <p14:creationId xmlns:p14="http://schemas.microsoft.com/office/powerpoint/2010/main" val="4171722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10;&#10;Descripción generada automáticamente">
            <a:extLst>
              <a:ext uri="{FF2B5EF4-FFF2-40B4-BE49-F238E27FC236}">
                <a16:creationId xmlns:a16="http://schemas.microsoft.com/office/drawing/2014/main" id="{59442372-A673-4BB4-9F77-595BCB812F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7815" y="114580"/>
            <a:ext cx="9636369" cy="6628840"/>
          </a:xfrm>
        </p:spPr>
      </p:pic>
    </p:spTree>
    <p:extLst>
      <p:ext uri="{BB962C8B-B14F-4D97-AF65-F5344CB8AC3E}">
        <p14:creationId xmlns:p14="http://schemas.microsoft.com/office/powerpoint/2010/main" val="2688568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 con texto e imágenes&#10;&#10;Descripción generada automáticamente">
            <a:extLst>
              <a:ext uri="{FF2B5EF4-FFF2-40B4-BE49-F238E27FC236}">
                <a16:creationId xmlns:a16="http://schemas.microsoft.com/office/drawing/2014/main" id="{3091A218-B812-494E-9DF3-B0E5FF4FD5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628" y="271181"/>
            <a:ext cx="9880229" cy="6586819"/>
          </a:xfrm>
        </p:spPr>
      </p:pic>
    </p:spTree>
    <p:extLst>
      <p:ext uri="{BB962C8B-B14F-4D97-AF65-F5344CB8AC3E}">
        <p14:creationId xmlns:p14="http://schemas.microsoft.com/office/powerpoint/2010/main" val="2686071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10;&#10;Descripción generada automáticamente">
            <a:extLst>
              <a:ext uri="{FF2B5EF4-FFF2-40B4-BE49-F238E27FC236}">
                <a16:creationId xmlns:a16="http://schemas.microsoft.com/office/drawing/2014/main" id="{5AFC7A8F-0B0B-4AD4-BDC4-D41AA70E7D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2174" y="116095"/>
            <a:ext cx="9487652" cy="6741905"/>
          </a:xfrm>
        </p:spPr>
      </p:pic>
    </p:spTree>
    <p:extLst>
      <p:ext uri="{BB962C8B-B14F-4D97-AF65-F5344CB8AC3E}">
        <p14:creationId xmlns:p14="http://schemas.microsoft.com/office/powerpoint/2010/main" val="3050853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10;&#10;Descripción generada automáticamente">
            <a:extLst>
              <a:ext uri="{FF2B5EF4-FFF2-40B4-BE49-F238E27FC236}">
                <a16:creationId xmlns:a16="http://schemas.microsoft.com/office/drawing/2014/main" id="{12A71802-B944-4F8F-9EEB-C07CCA76A9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48" y="837097"/>
            <a:ext cx="6921944" cy="5382485"/>
          </a:xfrm>
        </p:spPr>
      </p:pic>
    </p:spTree>
    <p:extLst>
      <p:ext uri="{BB962C8B-B14F-4D97-AF65-F5344CB8AC3E}">
        <p14:creationId xmlns:p14="http://schemas.microsoft.com/office/powerpoint/2010/main" val="3133604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9E21F-7C35-4A43-80FE-6B136629F843}"/>
              </a:ext>
            </a:extLst>
          </p:cNvPr>
          <p:cNvSpPr>
            <a:spLocks noGrp="1"/>
          </p:cNvSpPr>
          <p:nvPr>
            <p:ph type="title"/>
          </p:nvPr>
        </p:nvSpPr>
        <p:spPr/>
        <p:txBody>
          <a:bodyPr/>
          <a:lstStyle/>
          <a:p>
            <a:endParaRPr lang="es-MX"/>
          </a:p>
        </p:txBody>
      </p:sp>
      <p:pic>
        <p:nvPicPr>
          <p:cNvPr id="5" name="Marcador de contenido 4" descr="Captura de pantalla de un celular con letras&#10;&#10;Descripción generada automáticamente">
            <a:extLst>
              <a:ext uri="{FF2B5EF4-FFF2-40B4-BE49-F238E27FC236}">
                <a16:creationId xmlns:a16="http://schemas.microsoft.com/office/drawing/2014/main" id="{367E5826-8D1B-4011-AAD6-D316D3C136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059" y="101991"/>
            <a:ext cx="10817882" cy="6654018"/>
          </a:xfrm>
        </p:spPr>
      </p:pic>
    </p:spTree>
    <p:extLst>
      <p:ext uri="{BB962C8B-B14F-4D97-AF65-F5344CB8AC3E}">
        <p14:creationId xmlns:p14="http://schemas.microsoft.com/office/powerpoint/2010/main" val="1421707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Captura de pantalla de un celular&#10;&#10;Descripción generada automáticamente">
            <a:extLst>
              <a:ext uri="{FF2B5EF4-FFF2-40B4-BE49-F238E27FC236}">
                <a16:creationId xmlns:a16="http://schemas.microsoft.com/office/drawing/2014/main" id="{8BC3F0C5-7C34-4248-8CD3-6CD20F1C4D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648" y="125439"/>
            <a:ext cx="9074703" cy="6607122"/>
          </a:xfrm>
        </p:spPr>
      </p:pic>
    </p:spTree>
    <p:extLst>
      <p:ext uri="{BB962C8B-B14F-4D97-AF65-F5344CB8AC3E}">
        <p14:creationId xmlns:p14="http://schemas.microsoft.com/office/powerpoint/2010/main" val="1698947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244F25-907F-43E6-8AF9-5B212240C1CB}"/>
              </a:ext>
            </a:extLst>
          </p:cNvPr>
          <p:cNvSpPr>
            <a:spLocks noGrp="1"/>
          </p:cNvSpPr>
          <p:nvPr>
            <p:ph type="title"/>
          </p:nvPr>
        </p:nvSpPr>
        <p:spPr>
          <a:xfrm>
            <a:off x="1295402" y="982132"/>
            <a:ext cx="9601196" cy="1303867"/>
          </a:xfrm>
        </p:spPr>
        <p:txBody>
          <a:bodyPr>
            <a:normAutofit/>
          </a:bodyPr>
          <a:lstStyle/>
          <a:p>
            <a:r>
              <a:rPr lang="es-419">
                <a:solidFill>
                  <a:srgbClr val="262626"/>
                </a:solidFill>
              </a:rPr>
              <a:t>Manejo del estrés</a:t>
            </a:r>
            <a:endParaRPr lang="es-MX">
              <a:solidFill>
                <a:srgbClr val="262626"/>
              </a:solidFill>
            </a:endParaRPr>
          </a:p>
        </p:txBody>
      </p:sp>
      <p:sp>
        <p:nvSpPr>
          <p:cNvPr id="3" name="Marcador de contenido 2">
            <a:extLst>
              <a:ext uri="{FF2B5EF4-FFF2-40B4-BE49-F238E27FC236}">
                <a16:creationId xmlns:a16="http://schemas.microsoft.com/office/drawing/2014/main" id="{21FEA2AF-F254-48D2-B93C-DDFD0A780ED8}"/>
              </a:ext>
            </a:extLst>
          </p:cNvPr>
          <p:cNvSpPr>
            <a:spLocks noGrp="1"/>
          </p:cNvSpPr>
          <p:nvPr>
            <p:ph idx="1"/>
          </p:nvPr>
        </p:nvSpPr>
        <p:spPr>
          <a:xfrm>
            <a:off x="1295402" y="2556932"/>
            <a:ext cx="6256866" cy="3318936"/>
          </a:xfrm>
        </p:spPr>
        <p:txBody>
          <a:bodyPr>
            <a:normAutofit/>
          </a:bodyPr>
          <a:lstStyle/>
          <a:p>
            <a:r>
              <a:rPr lang="es-419">
                <a:solidFill>
                  <a:srgbClr val="262626"/>
                </a:solidFill>
              </a:rPr>
              <a:t>Elasticidad: capacidad de manejar el estrés de manera eficaz (vacuna ante efectos del estrés). </a:t>
            </a:r>
          </a:p>
          <a:p>
            <a:r>
              <a:rPr lang="es-419">
                <a:solidFill>
                  <a:srgbClr val="262626"/>
                </a:solidFill>
              </a:rPr>
              <a:t>Lo más eficaz es usar una estrategia de una jerarquía específica de métodos:</a:t>
            </a:r>
            <a:endParaRPr lang="es-MX">
              <a:solidFill>
                <a:srgbClr val="262626"/>
              </a:solidFill>
            </a:endParaRPr>
          </a:p>
          <a:p>
            <a:pPr marL="457200" indent="-457200">
              <a:buFont typeface="+mj-lt"/>
              <a:buAutoNum type="arabicPeriod"/>
            </a:pPr>
            <a:r>
              <a:rPr lang="es-MX">
                <a:solidFill>
                  <a:srgbClr val="262626"/>
                </a:solidFill>
              </a:rPr>
              <a:t>Estrategias de ejecución.</a:t>
            </a:r>
          </a:p>
          <a:p>
            <a:pPr marL="457200" indent="-457200">
              <a:buFont typeface="+mj-lt"/>
              <a:buAutoNum type="arabicPeriod"/>
            </a:pPr>
            <a:r>
              <a:rPr lang="es-MX">
                <a:solidFill>
                  <a:srgbClr val="262626"/>
                </a:solidFill>
              </a:rPr>
              <a:t>Estrategias proactivas.</a:t>
            </a:r>
          </a:p>
          <a:p>
            <a:pPr marL="457200" indent="-457200">
              <a:buFont typeface="+mj-lt"/>
              <a:buAutoNum type="arabicPeriod"/>
            </a:pPr>
            <a:r>
              <a:rPr lang="es-MX">
                <a:solidFill>
                  <a:srgbClr val="262626"/>
                </a:solidFill>
              </a:rPr>
              <a:t>Estrategias reactivas.</a:t>
            </a:r>
            <a:endParaRPr lang="es-419">
              <a:solidFill>
                <a:srgbClr val="262626"/>
              </a:solidFill>
            </a:endParaRPr>
          </a:p>
        </p:txBody>
      </p:sp>
      <p:pic>
        <p:nvPicPr>
          <p:cNvPr id="3074" name="Picture 2" descr="Imagen que contiene cepillar, diente, murciélago, béisbol&#10;&#10;Descripción generada automáticamente">
            <a:extLst>
              <a:ext uri="{FF2B5EF4-FFF2-40B4-BE49-F238E27FC236}">
                <a16:creationId xmlns:a16="http://schemas.microsoft.com/office/drawing/2014/main" id="{86E6EA5B-CA77-42EC-9695-118AB105B8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85026" y="3346678"/>
            <a:ext cx="2739728" cy="1561644"/>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239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521949-7DB6-6CD1-4BCC-5DAA2E9017BD}"/>
              </a:ext>
            </a:extLst>
          </p:cNvPr>
          <p:cNvSpPr>
            <a:spLocks noGrp="1"/>
          </p:cNvSpPr>
          <p:nvPr>
            <p:ph type="title"/>
          </p:nvPr>
        </p:nvSpPr>
        <p:spPr/>
        <p:txBody>
          <a:bodyPr/>
          <a:lstStyle/>
          <a:p>
            <a:r>
              <a:rPr lang="es-MX" dirty="0"/>
              <a:t>Actividad AC1-3 Matriz de actividades</a:t>
            </a:r>
          </a:p>
        </p:txBody>
      </p:sp>
      <p:sp>
        <p:nvSpPr>
          <p:cNvPr id="3" name="Marcador de contenido 2">
            <a:extLst>
              <a:ext uri="{FF2B5EF4-FFF2-40B4-BE49-F238E27FC236}">
                <a16:creationId xmlns:a16="http://schemas.microsoft.com/office/drawing/2014/main" id="{53CADAB0-CD90-0FBD-C53C-E05B79221887}"/>
              </a:ext>
            </a:extLst>
          </p:cNvPr>
          <p:cNvSpPr>
            <a:spLocks noGrp="1"/>
          </p:cNvSpPr>
          <p:nvPr>
            <p:ph idx="1"/>
          </p:nvPr>
        </p:nvSpPr>
        <p:spPr/>
        <p:txBody>
          <a:bodyPr/>
          <a:lstStyle/>
          <a:p>
            <a:r>
              <a:rPr lang="es-MX" dirty="0"/>
              <a:t>Para la siguiente actividad, debes hacer una matriz de las actividades que son planeadas, las que no son planeadas y cuáles de esas se cumplen,</a:t>
            </a:r>
          </a:p>
          <a:p>
            <a:r>
              <a:rPr lang="es-MX" dirty="0"/>
              <a:t>Compara cómo están tus porcentajes respecto a las actividades planeadas,  las inesperadas y las sociales o espontáneas, </a:t>
            </a:r>
          </a:p>
          <a:p>
            <a:r>
              <a:rPr lang="es-MX" dirty="0"/>
              <a:t>Concluye.</a:t>
            </a:r>
          </a:p>
          <a:p>
            <a:pPr marL="0" indent="0">
              <a:buNone/>
            </a:pPr>
            <a:endParaRPr lang="es-MX" dirty="0"/>
          </a:p>
        </p:txBody>
      </p:sp>
    </p:spTree>
    <p:extLst>
      <p:ext uri="{BB962C8B-B14F-4D97-AF65-F5344CB8AC3E}">
        <p14:creationId xmlns:p14="http://schemas.microsoft.com/office/powerpoint/2010/main" val="1546822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722BE-E8F1-D4EB-1BB4-3C3D94E51021}"/>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A3979327-ABF2-F996-0FA8-57B186F61506}"/>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61C9F700-AB38-4E04-5676-7C8CA99FDD52}"/>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799815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AE641B-E0AE-5338-6C9E-D4D7FCA2255B}"/>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57A1C7D-B6F7-C2D2-43C6-995EF689B371}"/>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8C591066-FCE5-19AA-FA99-3C1A0E029FAD}"/>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892874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FA6EE-DD8C-6D7F-6C54-CDE812959AAB}"/>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9AB6CBCF-E913-6BD7-5A81-562AD473C2FF}"/>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06EBDB76-B399-725B-3637-CD7363DE5A74}"/>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630537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71361D-688D-226A-52E7-08C785E7A586}"/>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CC276B0D-AA4D-9CC9-BEF8-82177C137DF9}"/>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4AF02196-B6E1-1BDA-6AEB-CF61E5B059DB}"/>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630285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73FF49-7B7B-A520-A4A6-D57036915AD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24FB9E7C-0293-B4F8-A6C7-3931703905CB}"/>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A61F2162-35FD-855B-005A-4BFE2208366A}"/>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700330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6CE45-4047-74AB-9A02-9197DC6E93B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BCCF2701-E2BC-D39F-33F9-5EED033C12EB}"/>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C97FD232-B0DF-58A4-6E83-5FFAB8DD86F9}"/>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936373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1AAD5F-68F0-2FD4-78B2-837E4753A925}"/>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FDC0B175-9D43-60E1-CB2A-CD966BB86822}"/>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82AD1C6F-0BC6-C200-680C-0CA5AFC5996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06978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ADC918-BC83-D438-2B51-9F5EA66C683B}"/>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938E8BCA-750D-2020-F8D5-790C7ED47640}"/>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753F6457-1481-DCB5-032A-7BE79E9821F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113662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C7B4AB-D979-E662-056A-A6BBB3FD95DB}"/>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70D986D6-C234-5899-F797-236C6BD56555}"/>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80CCE1E4-439A-D91F-4642-7032BFCF3B48}"/>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40878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0" name="Picture 29">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30">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32" name="Picture 31">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3" name="Picture 32">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5" name="Rectangle 34">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descr="Captura de pantalla de un celular&#10;&#10;Descripción generada automáticamente">
            <a:extLst>
              <a:ext uri="{FF2B5EF4-FFF2-40B4-BE49-F238E27FC236}">
                <a16:creationId xmlns:a16="http://schemas.microsoft.com/office/drawing/2014/main" id="{F0590B51-94E8-4EB9-9E25-BC3EAB51735B}"/>
              </a:ext>
            </a:extLst>
          </p:cNvPr>
          <p:cNvPicPr>
            <a:picLocks noChangeAspect="1"/>
          </p:cNvPicPr>
          <p:nvPr/>
        </p:nvPicPr>
        <p:blipFill>
          <a:blip r:embed="rId5"/>
          <a:stretch>
            <a:fillRect/>
          </a:stretch>
        </p:blipFill>
        <p:spPr>
          <a:xfrm>
            <a:off x="771092" y="919876"/>
            <a:ext cx="6748936" cy="4977340"/>
          </a:xfrm>
          <a:prstGeom prst="rect">
            <a:avLst/>
          </a:prstGeom>
        </p:spPr>
      </p:pic>
      <p:cxnSp>
        <p:nvCxnSpPr>
          <p:cNvPr id="37" name="Straight Connector 36">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78BB48A8-C117-444F-A2D2-035A5CCA6ACA}"/>
              </a:ext>
            </a:extLst>
          </p:cNvPr>
          <p:cNvSpPr>
            <a:spLocks noGrp="1"/>
          </p:cNvSpPr>
          <p:nvPr>
            <p:ph idx="1"/>
          </p:nvPr>
        </p:nvSpPr>
        <p:spPr>
          <a:xfrm>
            <a:off x="7494815" y="1138424"/>
            <a:ext cx="3360771" cy="4515099"/>
          </a:xfrm>
        </p:spPr>
        <p:txBody>
          <a:bodyPr>
            <a:normAutofit/>
          </a:bodyPr>
          <a:lstStyle/>
          <a:p>
            <a:pPr>
              <a:lnSpc>
                <a:spcPct val="90000"/>
              </a:lnSpc>
            </a:pPr>
            <a:r>
              <a:rPr lang="en-US" sz="1900" dirty="0">
                <a:solidFill>
                  <a:srgbClr val="262626"/>
                </a:solidFill>
              </a:rPr>
              <a:t>EJEC: </a:t>
            </a:r>
            <a:r>
              <a:rPr lang="en-US" sz="1900" dirty="0" err="1">
                <a:solidFill>
                  <a:srgbClr val="262626"/>
                </a:solidFill>
              </a:rPr>
              <a:t>establece</a:t>
            </a:r>
            <a:r>
              <a:rPr lang="en-US" sz="1900" dirty="0">
                <a:solidFill>
                  <a:srgbClr val="262626"/>
                </a:solidFill>
              </a:rPr>
              <a:t> nuevo </a:t>
            </a:r>
            <a:r>
              <a:rPr lang="en-US" sz="1900" dirty="0" err="1">
                <a:solidFill>
                  <a:srgbClr val="262626"/>
                </a:solidFill>
              </a:rPr>
              <a:t>entorno</a:t>
            </a:r>
            <a:r>
              <a:rPr lang="en-US" sz="1900" dirty="0">
                <a:solidFill>
                  <a:srgbClr val="262626"/>
                </a:solidFill>
              </a:rPr>
              <a:t> sin </a:t>
            </a:r>
            <a:r>
              <a:rPr lang="en-US" sz="1900" dirty="0" err="1">
                <a:solidFill>
                  <a:srgbClr val="262626"/>
                </a:solidFill>
              </a:rPr>
              <a:t>factores</a:t>
            </a:r>
            <a:r>
              <a:rPr lang="en-US" sz="1900" dirty="0">
                <a:solidFill>
                  <a:srgbClr val="262626"/>
                </a:solidFill>
              </a:rPr>
              <a:t> </a:t>
            </a:r>
            <a:r>
              <a:rPr lang="en-US" sz="1900" dirty="0" err="1">
                <a:solidFill>
                  <a:srgbClr val="262626"/>
                </a:solidFill>
              </a:rPr>
              <a:t>estresantes</a:t>
            </a:r>
            <a:r>
              <a:rPr lang="en-US" sz="1900" dirty="0">
                <a:solidFill>
                  <a:srgbClr val="262626"/>
                </a:solidFill>
              </a:rPr>
              <a:t>.</a:t>
            </a:r>
          </a:p>
          <a:p>
            <a:pPr marL="0" indent="0">
              <a:lnSpc>
                <a:spcPct val="90000"/>
              </a:lnSpc>
              <a:buNone/>
            </a:pPr>
            <a:endParaRPr lang="en-US" sz="1900" dirty="0">
              <a:solidFill>
                <a:srgbClr val="262626"/>
              </a:solidFill>
            </a:endParaRPr>
          </a:p>
          <a:p>
            <a:pPr marL="0" indent="0">
              <a:lnSpc>
                <a:spcPct val="90000"/>
              </a:lnSpc>
              <a:buNone/>
            </a:pPr>
            <a:endParaRPr lang="en-US" sz="1900" dirty="0">
              <a:solidFill>
                <a:srgbClr val="262626"/>
              </a:solidFill>
            </a:endParaRPr>
          </a:p>
          <a:p>
            <a:pPr>
              <a:lnSpc>
                <a:spcPct val="90000"/>
              </a:lnSpc>
            </a:pPr>
            <a:r>
              <a:rPr lang="en-US" sz="1900" dirty="0">
                <a:solidFill>
                  <a:srgbClr val="262626"/>
                </a:solidFill>
              </a:rPr>
              <a:t>PROAC: para </a:t>
            </a:r>
            <a:r>
              <a:rPr lang="en-US" sz="1900" dirty="0" err="1">
                <a:solidFill>
                  <a:srgbClr val="262626"/>
                </a:solidFill>
              </a:rPr>
              <a:t>iniciar</a:t>
            </a:r>
            <a:r>
              <a:rPr lang="en-US" sz="1900" dirty="0">
                <a:solidFill>
                  <a:srgbClr val="262626"/>
                </a:solidFill>
              </a:rPr>
              <a:t> </a:t>
            </a:r>
            <a:r>
              <a:rPr lang="en-US" sz="1900" dirty="0" err="1">
                <a:solidFill>
                  <a:srgbClr val="262626"/>
                </a:solidFill>
              </a:rPr>
              <a:t>acción</a:t>
            </a:r>
            <a:r>
              <a:rPr lang="en-US" sz="1900" dirty="0">
                <a:solidFill>
                  <a:srgbClr val="262626"/>
                </a:solidFill>
              </a:rPr>
              <a:t> que </a:t>
            </a:r>
            <a:r>
              <a:rPr lang="en-US" sz="1900" dirty="0" err="1">
                <a:solidFill>
                  <a:srgbClr val="262626"/>
                </a:solidFill>
              </a:rPr>
              <a:t>resista</a:t>
            </a:r>
            <a:r>
              <a:rPr lang="en-US" sz="1900" dirty="0">
                <a:solidFill>
                  <a:srgbClr val="262626"/>
                </a:solidFill>
              </a:rPr>
              <a:t> </a:t>
            </a:r>
            <a:r>
              <a:rPr lang="en-US" sz="1900" dirty="0" err="1">
                <a:solidFill>
                  <a:srgbClr val="262626"/>
                </a:solidFill>
              </a:rPr>
              <a:t>efectos</a:t>
            </a:r>
            <a:r>
              <a:rPr lang="en-US" sz="1900" dirty="0">
                <a:solidFill>
                  <a:srgbClr val="262626"/>
                </a:solidFill>
              </a:rPr>
              <a:t> – del </a:t>
            </a:r>
            <a:r>
              <a:rPr lang="en-US" sz="1900" dirty="0" err="1">
                <a:solidFill>
                  <a:srgbClr val="262626"/>
                </a:solidFill>
              </a:rPr>
              <a:t>estrés</a:t>
            </a:r>
            <a:r>
              <a:rPr lang="en-US" sz="1900" dirty="0">
                <a:solidFill>
                  <a:srgbClr val="262626"/>
                </a:solidFill>
              </a:rPr>
              <a:t>.</a:t>
            </a:r>
          </a:p>
          <a:p>
            <a:pPr>
              <a:lnSpc>
                <a:spcPct val="90000"/>
              </a:lnSpc>
            </a:pPr>
            <a:endParaRPr lang="en-US" sz="1900" dirty="0">
              <a:solidFill>
                <a:srgbClr val="262626"/>
              </a:solidFill>
            </a:endParaRPr>
          </a:p>
          <a:p>
            <a:pPr>
              <a:lnSpc>
                <a:spcPct val="90000"/>
              </a:lnSpc>
            </a:pPr>
            <a:endParaRPr lang="en-US" sz="1900" dirty="0">
              <a:solidFill>
                <a:srgbClr val="262626"/>
              </a:solidFill>
            </a:endParaRPr>
          </a:p>
          <a:p>
            <a:pPr>
              <a:lnSpc>
                <a:spcPct val="90000"/>
              </a:lnSpc>
            </a:pPr>
            <a:r>
              <a:rPr lang="en-US" sz="1900" dirty="0">
                <a:solidFill>
                  <a:srgbClr val="262626"/>
                </a:solidFill>
              </a:rPr>
              <a:t>REAC: </a:t>
            </a:r>
            <a:r>
              <a:rPr lang="en-US" sz="1900" dirty="0" err="1">
                <a:solidFill>
                  <a:srgbClr val="262626"/>
                </a:solidFill>
              </a:rPr>
              <a:t>remedios</a:t>
            </a:r>
            <a:r>
              <a:rPr lang="en-US" sz="1900" dirty="0">
                <a:solidFill>
                  <a:srgbClr val="262626"/>
                </a:solidFill>
              </a:rPr>
              <a:t> </a:t>
            </a:r>
            <a:r>
              <a:rPr lang="en-US" sz="1900" dirty="0" err="1">
                <a:solidFill>
                  <a:srgbClr val="262626"/>
                </a:solidFill>
              </a:rPr>
              <a:t>inmediatos</a:t>
            </a:r>
            <a:r>
              <a:rPr lang="en-US" sz="1900" dirty="0">
                <a:solidFill>
                  <a:srgbClr val="262626"/>
                </a:solidFill>
              </a:rPr>
              <a:t> para </a:t>
            </a:r>
            <a:r>
              <a:rPr lang="en-US" sz="1900" dirty="0" err="1">
                <a:solidFill>
                  <a:srgbClr val="262626"/>
                </a:solidFill>
              </a:rPr>
              <a:t>reducir</a:t>
            </a:r>
            <a:r>
              <a:rPr lang="en-US" sz="1900" dirty="0">
                <a:solidFill>
                  <a:srgbClr val="262626"/>
                </a:solidFill>
              </a:rPr>
              <a:t> </a:t>
            </a:r>
            <a:r>
              <a:rPr lang="en-US" sz="1900" dirty="0" err="1">
                <a:solidFill>
                  <a:srgbClr val="262626"/>
                </a:solidFill>
              </a:rPr>
              <a:t>efectos</a:t>
            </a:r>
            <a:r>
              <a:rPr lang="en-US" sz="1900" dirty="0">
                <a:solidFill>
                  <a:srgbClr val="262626"/>
                </a:solidFill>
              </a:rPr>
              <a:t> </a:t>
            </a:r>
            <a:r>
              <a:rPr lang="en-US" sz="1900" dirty="0" err="1">
                <a:solidFill>
                  <a:srgbClr val="262626"/>
                </a:solidFill>
              </a:rPr>
              <a:t>temporales</a:t>
            </a:r>
            <a:r>
              <a:rPr lang="en-US" sz="1900" dirty="0">
                <a:solidFill>
                  <a:srgbClr val="262626"/>
                </a:solidFill>
              </a:rPr>
              <a:t> del </a:t>
            </a:r>
            <a:r>
              <a:rPr lang="en-US" sz="1900" dirty="0" err="1">
                <a:solidFill>
                  <a:srgbClr val="262626"/>
                </a:solidFill>
              </a:rPr>
              <a:t>estrés</a:t>
            </a:r>
            <a:r>
              <a:rPr lang="en-US" sz="1900" dirty="0">
                <a:solidFill>
                  <a:srgbClr val="262626"/>
                </a:solidFill>
              </a:rPr>
              <a:t>.</a:t>
            </a:r>
          </a:p>
        </p:txBody>
      </p:sp>
    </p:spTree>
    <p:extLst>
      <p:ext uri="{BB962C8B-B14F-4D97-AF65-F5344CB8AC3E}">
        <p14:creationId xmlns:p14="http://schemas.microsoft.com/office/powerpoint/2010/main" val="3729866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942045-251E-C9C3-24CD-3DB585BE273D}"/>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35A5EE16-C4F8-EF26-93D3-BBD3A9BA5C88}"/>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0A175DA0-9B8E-1F8C-2FDF-05818951D451}"/>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151276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39554-922D-516B-3FB9-1E0C1191EA2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DEDB7D62-D171-3EB0-6EE8-8FD4A6481B0C}"/>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146FDE3E-7361-2A0C-6C40-EEFD7C8E08D5}"/>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893942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1877DE-2AF8-4CB1-4E67-748D4E6E6DD6}"/>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5295CC75-7CA7-6D69-6557-B2A324962BD8}"/>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BC73CF51-6745-8579-DDC3-EF23D8806BE1}"/>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165074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35800A-2CDC-2C87-415C-9D3231ACE486}"/>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5BB97636-759E-1768-2B2B-74DFAC63DC3C}"/>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F67F2928-6E1B-761A-00F0-B77A85C34812}"/>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23222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0276E-E14F-EA6E-DD1C-B0B72317B071}"/>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FEBEEDD0-DE23-22C2-65CC-EA80F10EB161}"/>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BE6AB2DC-6A7F-94F2-44B3-EAA8142185A3}"/>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772311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B2222-8001-D23F-A803-44BBB71E4B6D}"/>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CF9A6923-FD53-97DB-CD70-E7A0AAC4C6F8}"/>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F4C2E957-C110-F80B-7B04-41552143137A}"/>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280761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31BDB7-4A2B-0878-B5A3-D0CB8D63AC0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94A98854-B0F8-864F-D2BB-552E8A07995E}"/>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FB1B3B0E-2780-FAF8-A1A3-378089CC7D74}"/>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036527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9E3E5C-F791-2A39-1F5C-524E715B4BD6}"/>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635C00DC-D0E1-664E-986D-55D9A629C4FB}"/>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2FD886E0-1E44-4E94-05BA-2B92999039A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798698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7A5C7-1764-3E02-7A56-E9378B5AF6CA}"/>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1A6E7378-17C4-6766-3A0E-2F79C0D6890D}"/>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B615B748-A3BB-72AB-9491-CE901D09709A}"/>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509688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C36F3D-95E6-4BD1-6777-E3E5D742A997}"/>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A4D63CF5-CE54-60A5-257A-E92E55F757AC}"/>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3DC99BB9-0E07-5148-210C-EE071CE465A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521494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9" name="Picture 18">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21" name="Picture 20">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CEAA498F-F020-4E2E-9F8F-AA5B960E59B2}"/>
              </a:ext>
            </a:extLst>
          </p:cNvPr>
          <p:cNvSpPr>
            <a:spLocks noGrp="1"/>
          </p:cNvSpPr>
          <p:nvPr>
            <p:ph type="title"/>
          </p:nvPr>
        </p:nvSpPr>
        <p:spPr>
          <a:xfrm>
            <a:off x="1295402" y="982132"/>
            <a:ext cx="3660056" cy="1325373"/>
          </a:xfrm>
        </p:spPr>
        <p:txBody>
          <a:bodyPr anchor="b">
            <a:normAutofit/>
          </a:bodyPr>
          <a:lstStyle/>
          <a:p>
            <a:r>
              <a:rPr lang="es-419" sz="2800">
                <a:solidFill>
                  <a:srgbClr val="262626"/>
                </a:solidFill>
              </a:rPr>
              <a:t>¿Cuáles son los factores estresantes?</a:t>
            </a:r>
            <a:endParaRPr lang="es-MX" sz="2800">
              <a:solidFill>
                <a:srgbClr val="262626"/>
              </a:solidFill>
            </a:endParaRPr>
          </a:p>
        </p:txBody>
      </p:sp>
      <p:cxnSp>
        <p:nvCxnSpPr>
          <p:cNvPr id="30" name="Straight Connector 23">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Content Placeholder 12">
            <a:extLst>
              <a:ext uri="{FF2B5EF4-FFF2-40B4-BE49-F238E27FC236}">
                <a16:creationId xmlns:a16="http://schemas.microsoft.com/office/drawing/2014/main" id="{E855BA3F-D3C1-4305-B164-BF021A4E37CB}"/>
              </a:ext>
            </a:extLst>
          </p:cNvPr>
          <p:cNvSpPr>
            <a:spLocks noGrp="1"/>
          </p:cNvSpPr>
          <p:nvPr>
            <p:ph idx="1"/>
          </p:nvPr>
        </p:nvSpPr>
        <p:spPr>
          <a:xfrm>
            <a:off x="1295401" y="2493774"/>
            <a:ext cx="3660057" cy="3382094"/>
          </a:xfrm>
        </p:spPr>
        <p:txBody>
          <a:bodyPr>
            <a:normAutofit/>
          </a:bodyPr>
          <a:lstStyle/>
          <a:p>
            <a:pPr marL="342900" indent="-342900" algn="just">
              <a:buAutoNum type="arabicParenR"/>
            </a:pPr>
            <a:r>
              <a:rPr lang="en-US" sz="1600" dirty="0" err="1">
                <a:solidFill>
                  <a:srgbClr val="262626"/>
                </a:solidFill>
              </a:rPr>
              <a:t>Demasiado</a:t>
            </a:r>
            <a:r>
              <a:rPr lang="en-US" sz="1600" dirty="0">
                <a:solidFill>
                  <a:srgbClr val="262626"/>
                </a:solidFill>
              </a:rPr>
              <a:t> </a:t>
            </a:r>
            <a:r>
              <a:rPr lang="en-US" sz="1600" dirty="0" err="1">
                <a:solidFill>
                  <a:srgbClr val="262626"/>
                </a:solidFill>
              </a:rPr>
              <a:t>quehacer</a:t>
            </a:r>
            <a:r>
              <a:rPr lang="en-US" sz="1600" dirty="0">
                <a:solidFill>
                  <a:srgbClr val="262626"/>
                </a:solidFill>
              </a:rPr>
              <a:t> </a:t>
            </a:r>
            <a:r>
              <a:rPr lang="en-US" sz="1600" dirty="0" err="1">
                <a:solidFill>
                  <a:srgbClr val="262626"/>
                </a:solidFill>
              </a:rPr>
              <a:t>en</a:t>
            </a:r>
            <a:r>
              <a:rPr lang="en-US" sz="1600" dirty="0">
                <a:solidFill>
                  <a:srgbClr val="262626"/>
                </a:solidFill>
              </a:rPr>
              <a:t> </a:t>
            </a:r>
            <a:r>
              <a:rPr lang="en-US" sz="1600" dirty="0" err="1">
                <a:solidFill>
                  <a:srgbClr val="262626"/>
                </a:solidFill>
              </a:rPr>
              <a:t>muy</a:t>
            </a:r>
            <a:r>
              <a:rPr lang="en-US" sz="1600" dirty="0">
                <a:solidFill>
                  <a:srgbClr val="262626"/>
                </a:solidFill>
              </a:rPr>
              <a:t> poco </a:t>
            </a:r>
            <a:r>
              <a:rPr lang="en-US" sz="1600" dirty="0" err="1">
                <a:solidFill>
                  <a:srgbClr val="262626"/>
                </a:solidFill>
              </a:rPr>
              <a:t>tiempo</a:t>
            </a:r>
            <a:r>
              <a:rPr lang="en-US" sz="1600" dirty="0">
                <a:solidFill>
                  <a:srgbClr val="262626"/>
                </a:solidFill>
              </a:rPr>
              <a:t>. Más </a:t>
            </a:r>
            <a:r>
              <a:rPr lang="en-US" sz="1600" dirty="0" err="1">
                <a:solidFill>
                  <a:srgbClr val="262626"/>
                </a:solidFill>
              </a:rPr>
              <a:t>comunes</a:t>
            </a:r>
            <a:r>
              <a:rPr lang="en-US" sz="1600" dirty="0">
                <a:solidFill>
                  <a:srgbClr val="262626"/>
                </a:solidFill>
              </a:rPr>
              <a:t>.</a:t>
            </a:r>
          </a:p>
          <a:p>
            <a:pPr marL="342900" indent="-342900" algn="just">
              <a:buAutoNum type="arabicParenR"/>
            </a:pPr>
            <a:endParaRPr lang="en-US" sz="1600" dirty="0">
              <a:solidFill>
                <a:srgbClr val="262626"/>
              </a:solidFill>
            </a:endParaRPr>
          </a:p>
          <a:p>
            <a:pPr marL="342900" indent="-342900" algn="just">
              <a:buAutoNum type="arabicParenR"/>
            </a:pPr>
            <a:endParaRPr lang="en-US" sz="1600" dirty="0">
              <a:solidFill>
                <a:srgbClr val="262626"/>
              </a:solidFill>
            </a:endParaRPr>
          </a:p>
          <a:p>
            <a:pPr marL="342900" indent="-342900" algn="just">
              <a:buAutoNum type="arabicParenR"/>
            </a:pPr>
            <a:r>
              <a:rPr lang="en-US" sz="1600" dirty="0" err="1">
                <a:solidFill>
                  <a:srgbClr val="262626"/>
                </a:solidFill>
              </a:rPr>
              <a:t>Resultan</a:t>
            </a:r>
            <a:r>
              <a:rPr lang="en-US" sz="1600" dirty="0">
                <a:solidFill>
                  <a:srgbClr val="262626"/>
                </a:solidFill>
              </a:rPr>
              <a:t> de las </a:t>
            </a:r>
            <a:r>
              <a:rPr lang="en-US" sz="1600" dirty="0" err="1">
                <a:solidFill>
                  <a:srgbClr val="262626"/>
                </a:solidFill>
              </a:rPr>
              <a:t>relaciones</a:t>
            </a:r>
            <a:r>
              <a:rPr lang="en-US" sz="1600" dirty="0">
                <a:solidFill>
                  <a:srgbClr val="262626"/>
                </a:solidFill>
              </a:rPr>
              <a:t> </a:t>
            </a:r>
            <a:r>
              <a:rPr lang="en-US" sz="1600" dirty="0" err="1">
                <a:solidFill>
                  <a:srgbClr val="262626"/>
                </a:solidFill>
              </a:rPr>
              <a:t>interpersonales</a:t>
            </a:r>
            <a:r>
              <a:rPr lang="en-US" sz="1600" dirty="0">
                <a:solidFill>
                  <a:srgbClr val="262626"/>
                </a:solidFill>
              </a:rPr>
              <a:t> </a:t>
            </a:r>
            <a:r>
              <a:rPr lang="en-US" sz="1600" dirty="0" err="1">
                <a:solidFill>
                  <a:srgbClr val="262626"/>
                </a:solidFill>
              </a:rPr>
              <a:t>conflictivas</a:t>
            </a:r>
            <a:r>
              <a:rPr lang="en-US" sz="1600" dirty="0">
                <a:solidFill>
                  <a:srgbClr val="262626"/>
                </a:solidFill>
              </a:rPr>
              <a:t>. </a:t>
            </a:r>
            <a:r>
              <a:rPr lang="en-US" sz="1600" dirty="0" err="1">
                <a:solidFill>
                  <a:srgbClr val="262626"/>
                </a:solidFill>
              </a:rPr>
              <a:t>Peleas</a:t>
            </a:r>
            <a:r>
              <a:rPr lang="en-US" sz="1600" dirty="0">
                <a:solidFill>
                  <a:srgbClr val="262626"/>
                </a:solidFill>
              </a:rPr>
              <a:t> con amigos, parejas, </a:t>
            </a:r>
            <a:r>
              <a:rPr lang="en-US" sz="1600" dirty="0" err="1">
                <a:solidFill>
                  <a:srgbClr val="262626"/>
                </a:solidFill>
              </a:rPr>
              <a:t>supervisores</a:t>
            </a:r>
            <a:r>
              <a:rPr lang="en-US" sz="1600" dirty="0">
                <a:solidFill>
                  <a:srgbClr val="262626"/>
                </a:solidFill>
              </a:rPr>
              <a:t>, coworkers. El </a:t>
            </a:r>
            <a:r>
              <a:rPr lang="en-US" sz="1600" dirty="0" err="1">
                <a:solidFill>
                  <a:srgbClr val="262626"/>
                </a:solidFill>
              </a:rPr>
              <a:t>más</a:t>
            </a:r>
            <a:r>
              <a:rPr lang="en-US" sz="1600" dirty="0">
                <a:solidFill>
                  <a:srgbClr val="262626"/>
                </a:solidFill>
              </a:rPr>
              <a:t> </a:t>
            </a:r>
            <a:r>
              <a:rPr lang="en-US" sz="1600" dirty="0" err="1">
                <a:solidFill>
                  <a:srgbClr val="262626"/>
                </a:solidFill>
              </a:rPr>
              <a:t>común</a:t>
            </a:r>
            <a:r>
              <a:rPr lang="en-US" sz="1600" dirty="0">
                <a:solidFill>
                  <a:srgbClr val="262626"/>
                </a:solidFill>
              </a:rPr>
              <a:t> </a:t>
            </a:r>
            <a:r>
              <a:rPr lang="en-US" sz="1600" dirty="0" err="1">
                <a:solidFill>
                  <a:srgbClr val="262626"/>
                </a:solidFill>
              </a:rPr>
              <a:t>en</a:t>
            </a:r>
            <a:r>
              <a:rPr lang="en-US" sz="1600" dirty="0">
                <a:solidFill>
                  <a:srgbClr val="262626"/>
                </a:solidFill>
              </a:rPr>
              <a:t> </a:t>
            </a:r>
            <a:r>
              <a:rPr lang="en-US" sz="1600" dirty="0" err="1">
                <a:solidFill>
                  <a:srgbClr val="262626"/>
                </a:solidFill>
              </a:rPr>
              <a:t>organizaciones</a:t>
            </a:r>
            <a:r>
              <a:rPr lang="en-US" sz="1600" dirty="0">
                <a:solidFill>
                  <a:srgbClr val="262626"/>
                </a:solidFill>
              </a:rPr>
              <a:t> y </a:t>
            </a:r>
            <a:r>
              <a:rPr lang="en-US" sz="1600" dirty="0" err="1">
                <a:solidFill>
                  <a:srgbClr val="262626"/>
                </a:solidFill>
              </a:rPr>
              <a:t>directivos</a:t>
            </a:r>
            <a:r>
              <a:rPr lang="en-US" sz="1600" dirty="0">
                <a:solidFill>
                  <a:srgbClr val="262626"/>
                </a:solidFill>
              </a:rPr>
              <a:t>, bajo </a:t>
            </a:r>
            <a:r>
              <a:rPr lang="en-US" sz="1600" dirty="0" err="1">
                <a:solidFill>
                  <a:srgbClr val="262626"/>
                </a:solidFill>
              </a:rPr>
              <a:t>desempeño</a:t>
            </a:r>
            <a:r>
              <a:rPr lang="en-US" sz="1600" dirty="0">
                <a:solidFill>
                  <a:srgbClr val="262626"/>
                </a:solidFill>
              </a:rPr>
              <a:t>.</a:t>
            </a:r>
          </a:p>
          <a:p>
            <a:pPr marL="342900" indent="-342900" algn="ctr">
              <a:buAutoNum type="arabicParenR"/>
            </a:pPr>
            <a:endParaRPr lang="en-US" sz="1600" dirty="0">
              <a:solidFill>
                <a:srgbClr val="262626"/>
              </a:solidFill>
            </a:endParaRPr>
          </a:p>
          <a:p>
            <a:pPr marL="342900" indent="-342900" algn="ctr">
              <a:buAutoNum type="arabicParenR"/>
            </a:pPr>
            <a:endParaRPr lang="en-US" sz="1600" dirty="0">
              <a:solidFill>
                <a:srgbClr val="262626"/>
              </a:solidFill>
            </a:endParaRPr>
          </a:p>
          <a:p>
            <a:pPr marL="342900" indent="-342900" algn="ctr">
              <a:buAutoNum type="arabicParenR"/>
            </a:pPr>
            <a:endParaRPr lang="en-US" sz="1600" dirty="0">
              <a:solidFill>
                <a:srgbClr val="262626"/>
              </a:solidFill>
            </a:endParaRPr>
          </a:p>
        </p:txBody>
      </p:sp>
      <p:pic>
        <p:nvPicPr>
          <p:cNvPr id="9" name="Marcador de contenido 8" descr="Captura de pantalla de un celular con texto&#10;&#10;Descripción generada automáticamente">
            <a:extLst>
              <a:ext uri="{FF2B5EF4-FFF2-40B4-BE49-F238E27FC236}">
                <a16:creationId xmlns:a16="http://schemas.microsoft.com/office/drawing/2014/main" id="{3A174C81-31FB-416C-A39B-A6002B0E7FD8}"/>
              </a:ext>
            </a:extLst>
          </p:cNvPr>
          <p:cNvPicPr>
            <a:picLocks noChangeAspect="1"/>
          </p:cNvPicPr>
          <p:nvPr/>
        </p:nvPicPr>
        <p:blipFill>
          <a:blip r:embed="rId5"/>
          <a:stretch>
            <a:fillRect/>
          </a:stretch>
        </p:blipFill>
        <p:spPr>
          <a:xfrm>
            <a:off x="5937734" y="982131"/>
            <a:ext cx="4431334"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4097680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95744-A62E-77AC-F50F-B29428DF86CC}"/>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D2B4A6B0-56F3-8DF9-3A5C-A8E4D5D86D59}"/>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C5183263-D749-146B-7D6D-E3F6D65AF6D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3613171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1CEA4C-492F-AE42-481B-2D25B4BB3CB7}"/>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F02BFCCF-7251-B39A-F56D-1347220699C0}"/>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FD8E847F-E75C-CA89-CC69-8BC170FB7C58}"/>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242740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A2218C-3CE7-E719-5FA5-9683813B7830}"/>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44C6781E-BB10-F5BA-1364-CA27D2FF2945}"/>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7291BEF2-FB52-DB8A-57CF-DC90CE9A594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433547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A62B51-6416-3135-0571-C2B66B0D8425}"/>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0C571DF6-A2AE-586F-808A-8A13CC27D4F2}"/>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D2BECCDC-D6E6-CB65-47CE-654CD1A01AB0}"/>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553720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70488B-434A-DB3A-0539-D843933F9691}"/>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83D0AF96-B227-5F06-9A20-2854FD9C1663}"/>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7A6AB4B0-1EEB-A164-1B87-153D33F6D5A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475690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C5DE1-956C-941E-0D9B-B6B40A58A9C2}"/>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D228C638-659F-4451-95C8-764124992549}"/>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A0FE4109-4881-FFD4-0863-C284D110FA52}"/>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43553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A498F-F020-4E2E-9F8F-AA5B960E59B2}"/>
              </a:ext>
            </a:extLst>
          </p:cNvPr>
          <p:cNvSpPr>
            <a:spLocks noGrp="1"/>
          </p:cNvSpPr>
          <p:nvPr>
            <p:ph type="title"/>
          </p:nvPr>
        </p:nvSpPr>
        <p:spPr>
          <a:xfrm>
            <a:off x="1295402" y="982132"/>
            <a:ext cx="3660056" cy="1325373"/>
          </a:xfrm>
        </p:spPr>
        <p:txBody>
          <a:bodyPr anchor="b">
            <a:normAutofit/>
          </a:bodyPr>
          <a:lstStyle/>
          <a:p>
            <a:r>
              <a:rPr lang="es-419" sz="2800">
                <a:solidFill>
                  <a:srgbClr val="262626"/>
                </a:solidFill>
              </a:rPr>
              <a:t>¿Cuáles son los factores estresantes?</a:t>
            </a:r>
            <a:endParaRPr lang="es-MX" sz="2800">
              <a:solidFill>
                <a:srgbClr val="262626"/>
              </a:solidFill>
            </a:endParaRPr>
          </a:p>
        </p:txBody>
      </p:sp>
      <p:sp>
        <p:nvSpPr>
          <p:cNvPr id="31" name="Content Placeholder 12">
            <a:extLst>
              <a:ext uri="{FF2B5EF4-FFF2-40B4-BE49-F238E27FC236}">
                <a16:creationId xmlns:a16="http://schemas.microsoft.com/office/drawing/2014/main" id="{E855BA3F-D3C1-4305-B164-BF021A4E37CB}"/>
              </a:ext>
            </a:extLst>
          </p:cNvPr>
          <p:cNvSpPr>
            <a:spLocks noGrp="1"/>
          </p:cNvSpPr>
          <p:nvPr>
            <p:ph idx="1"/>
          </p:nvPr>
        </p:nvSpPr>
        <p:spPr>
          <a:xfrm>
            <a:off x="1295401" y="2493774"/>
            <a:ext cx="3660057" cy="3382094"/>
          </a:xfrm>
        </p:spPr>
        <p:txBody>
          <a:bodyPr>
            <a:normAutofit/>
          </a:bodyPr>
          <a:lstStyle/>
          <a:p>
            <a:pPr marL="342900" indent="-342900" algn="just">
              <a:buAutoNum type="arabicParenR"/>
            </a:pPr>
            <a:r>
              <a:rPr lang="en-US" sz="1600" dirty="0" err="1">
                <a:solidFill>
                  <a:srgbClr val="262626"/>
                </a:solidFill>
              </a:rPr>
              <a:t>Surgen</a:t>
            </a:r>
            <a:r>
              <a:rPr lang="en-US" sz="1600" dirty="0">
                <a:solidFill>
                  <a:srgbClr val="262626"/>
                </a:solidFill>
              </a:rPr>
              <a:t> del </a:t>
            </a:r>
            <a:r>
              <a:rPr lang="en-US" sz="1600" dirty="0" err="1">
                <a:solidFill>
                  <a:srgbClr val="262626"/>
                </a:solidFill>
              </a:rPr>
              <a:t>ambiente</a:t>
            </a:r>
            <a:r>
              <a:rPr lang="en-US" sz="1600" dirty="0">
                <a:solidFill>
                  <a:srgbClr val="262626"/>
                </a:solidFill>
              </a:rPr>
              <a:t> </a:t>
            </a:r>
            <a:r>
              <a:rPr lang="en-US" sz="1600" dirty="0" err="1">
                <a:solidFill>
                  <a:srgbClr val="262626"/>
                </a:solidFill>
              </a:rPr>
              <a:t>en</a:t>
            </a:r>
            <a:r>
              <a:rPr lang="en-US" sz="1600" dirty="0">
                <a:solidFill>
                  <a:srgbClr val="262626"/>
                </a:solidFill>
              </a:rPr>
              <a:t> el que </a:t>
            </a:r>
            <a:r>
              <a:rPr lang="en-US" sz="1600" dirty="0" err="1">
                <a:solidFill>
                  <a:srgbClr val="262626"/>
                </a:solidFill>
              </a:rPr>
              <a:t>viven</a:t>
            </a:r>
            <a:r>
              <a:rPr lang="en-US" sz="1600" dirty="0">
                <a:solidFill>
                  <a:srgbClr val="262626"/>
                </a:solidFill>
              </a:rPr>
              <a:t> los </a:t>
            </a:r>
            <a:r>
              <a:rPr lang="en-US" sz="1600" dirty="0" err="1">
                <a:solidFill>
                  <a:srgbClr val="262626"/>
                </a:solidFill>
              </a:rPr>
              <a:t>individuos</a:t>
            </a:r>
            <a:r>
              <a:rPr lang="en-US" sz="1600" dirty="0">
                <a:solidFill>
                  <a:srgbClr val="262626"/>
                </a:solidFill>
              </a:rPr>
              <a:t> o de sus </a:t>
            </a:r>
            <a:r>
              <a:rPr lang="en-US" sz="1600" dirty="0" err="1">
                <a:solidFill>
                  <a:srgbClr val="262626"/>
                </a:solidFill>
              </a:rPr>
              <a:t>circunstancias</a:t>
            </a:r>
            <a:r>
              <a:rPr lang="en-US" sz="1600" dirty="0">
                <a:solidFill>
                  <a:srgbClr val="262626"/>
                </a:solidFill>
              </a:rPr>
              <a:t>. </a:t>
            </a:r>
            <a:r>
              <a:rPr lang="en-US" sz="1600" dirty="0" err="1">
                <a:solidFill>
                  <a:srgbClr val="262626"/>
                </a:solidFill>
              </a:rPr>
              <a:t>Condición</a:t>
            </a:r>
            <a:r>
              <a:rPr lang="en-US" sz="1600" dirty="0">
                <a:solidFill>
                  <a:srgbClr val="262626"/>
                </a:solidFill>
              </a:rPr>
              <a:t> </a:t>
            </a:r>
            <a:r>
              <a:rPr lang="en-US" sz="1600" dirty="0" err="1">
                <a:solidFill>
                  <a:srgbClr val="262626"/>
                </a:solidFill>
              </a:rPr>
              <a:t>laboral</a:t>
            </a:r>
            <a:r>
              <a:rPr lang="en-US" sz="1600" dirty="0">
                <a:solidFill>
                  <a:srgbClr val="262626"/>
                </a:solidFill>
              </a:rPr>
              <a:t> </a:t>
            </a:r>
            <a:r>
              <a:rPr lang="en-US" sz="1600" dirty="0" err="1">
                <a:solidFill>
                  <a:srgbClr val="262626"/>
                </a:solidFill>
              </a:rPr>
              <a:t>desfavorable</a:t>
            </a:r>
            <a:r>
              <a:rPr lang="en-US" sz="1600" dirty="0">
                <a:solidFill>
                  <a:srgbClr val="262626"/>
                </a:solidFill>
              </a:rPr>
              <a:t>.</a:t>
            </a:r>
          </a:p>
          <a:p>
            <a:pPr marL="342900" indent="-342900" algn="just">
              <a:buAutoNum type="arabicParenR"/>
            </a:pPr>
            <a:endParaRPr lang="en-US" sz="1600" dirty="0">
              <a:solidFill>
                <a:srgbClr val="262626"/>
              </a:solidFill>
            </a:endParaRPr>
          </a:p>
          <a:p>
            <a:pPr marL="342900" indent="-342900" algn="just">
              <a:buAutoNum type="arabicParenR"/>
            </a:pPr>
            <a:endParaRPr lang="en-US" sz="1600" dirty="0">
              <a:solidFill>
                <a:srgbClr val="262626"/>
              </a:solidFill>
            </a:endParaRPr>
          </a:p>
          <a:p>
            <a:pPr marL="342900" indent="-342900" algn="just">
              <a:buAutoNum type="arabicParenR"/>
            </a:pPr>
            <a:r>
              <a:rPr lang="en-US" sz="1600" dirty="0" err="1">
                <a:solidFill>
                  <a:srgbClr val="262626"/>
                </a:solidFill>
              </a:rPr>
              <a:t>Eventos</a:t>
            </a:r>
            <a:r>
              <a:rPr lang="en-US" sz="1600" dirty="0">
                <a:solidFill>
                  <a:srgbClr val="262626"/>
                </a:solidFill>
              </a:rPr>
              <a:t> </a:t>
            </a:r>
            <a:r>
              <a:rPr lang="en-US" sz="1600" dirty="0" err="1">
                <a:solidFill>
                  <a:srgbClr val="262626"/>
                </a:solidFill>
              </a:rPr>
              <a:t>potencialmente</a:t>
            </a:r>
            <a:r>
              <a:rPr lang="en-US" sz="1600" dirty="0">
                <a:solidFill>
                  <a:srgbClr val="262626"/>
                </a:solidFill>
              </a:rPr>
              <a:t> </a:t>
            </a:r>
            <a:r>
              <a:rPr lang="en-US" sz="1600" dirty="0" err="1">
                <a:solidFill>
                  <a:srgbClr val="262626"/>
                </a:solidFill>
              </a:rPr>
              <a:t>desagradables</a:t>
            </a:r>
            <a:r>
              <a:rPr lang="en-US" sz="1600" dirty="0">
                <a:solidFill>
                  <a:srgbClr val="262626"/>
                </a:solidFill>
              </a:rPr>
              <a:t> que </a:t>
            </a:r>
            <a:r>
              <a:rPr lang="en-US" sz="1600" dirty="0" err="1">
                <a:solidFill>
                  <a:srgbClr val="262626"/>
                </a:solidFill>
              </a:rPr>
              <a:t>amenazan</a:t>
            </a:r>
            <a:r>
              <a:rPr lang="en-US" sz="1600" dirty="0">
                <a:solidFill>
                  <a:srgbClr val="262626"/>
                </a:solidFill>
              </a:rPr>
              <a:t> con </a:t>
            </a:r>
            <a:r>
              <a:rPr lang="en-US" sz="1600" dirty="0" err="1">
                <a:solidFill>
                  <a:srgbClr val="262626"/>
                </a:solidFill>
              </a:rPr>
              <a:t>ocurrir</a:t>
            </a:r>
            <a:r>
              <a:rPr lang="en-US" sz="1600" dirty="0">
                <a:solidFill>
                  <a:srgbClr val="262626"/>
                </a:solidFill>
              </a:rPr>
              <a:t>. </a:t>
            </a:r>
            <a:r>
              <a:rPr lang="en-US" sz="1600" dirty="0" err="1">
                <a:solidFill>
                  <a:srgbClr val="262626"/>
                </a:solidFill>
              </a:rPr>
              <a:t>Estrés</a:t>
            </a:r>
            <a:r>
              <a:rPr lang="en-US" sz="1600" dirty="0">
                <a:solidFill>
                  <a:srgbClr val="262626"/>
                </a:solidFill>
              </a:rPr>
              <a:t> </a:t>
            </a:r>
            <a:r>
              <a:rPr lang="en-US" sz="1600" dirty="0" err="1">
                <a:solidFill>
                  <a:srgbClr val="262626"/>
                </a:solidFill>
              </a:rPr>
              <a:t>resulta</a:t>
            </a:r>
            <a:r>
              <a:rPr lang="en-US" sz="1600" dirty="0">
                <a:solidFill>
                  <a:srgbClr val="262626"/>
                </a:solidFill>
              </a:rPr>
              <a:t> de la </a:t>
            </a:r>
            <a:r>
              <a:rPr lang="en-US" sz="1600" dirty="0" err="1">
                <a:solidFill>
                  <a:srgbClr val="262626"/>
                </a:solidFill>
              </a:rPr>
              <a:t>anticipación</a:t>
            </a:r>
            <a:r>
              <a:rPr lang="en-US" sz="1600" dirty="0">
                <a:solidFill>
                  <a:srgbClr val="262626"/>
                </a:solidFill>
              </a:rPr>
              <a:t> o </a:t>
            </a:r>
            <a:r>
              <a:rPr lang="en-US" sz="1600" dirty="0" err="1">
                <a:solidFill>
                  <a:srgbClr val="262626"/>
                </a:solidFill>
              </a:rPr>
              <a:t>temor</a:t>
            </a:r>
            <a:r>
              <a:rPr lang="en-US" sz="1600" dirty="0">
                <a:solidFill>
                  <a:srgbClr val="262626"/>
                </a:solidFill>
              </a:rPr>
              <a:t> a de un </a:t>
            </a:r>
            <a:r>
              <a:rPr lang="en-US" sz="1600" dirty="0" err="1">
                <a:solidFill>
                  <a:srgbClr val="262626"/>
                </a:solidFill>
              </a:rPr>
              <a:t>acontecimiento</a:t>
            </a:r>
            <a:r>
              <a:rPr lang="en-US" sz="1600" dirty="0">
                <a:solidFill>
                  <a:srgbClr val="262626"/>
                </a:solidFill>
              </a:rPr>
              <a:t>. </a:t>
            </a:r>
          </a:p>
          <a:p>
            <a:pPr marL="342900" indent="-342900" algn="just">
              <a:buAutoNum type="arabicParenR"/>
            </a:pPr>
            <a:endParaRPr lang="en-US" sz="1600" dirty="0">
              <a:solidFill>
                <a:srgbClr val="262626"/>
              </a:solidFill>
            </a:endParaRPr>
          </a:p>
          <a:p>
            <a:pPr marL="342900" indent="-342900" algn="just">
              <a:buAutoNum type="arabicParenR"/>
            </a:pPr>
            <a:endParaRPr lang="en-US" sz="1600" dirty="0">
              <a:solidFill>
                <a:srgbClr val="262626"/>
              </a:solidFill>
            </a:endParaRPr>
          </a:p>
          <a:p>
            <a:pPr marL="0" indent="0" algn="just">
              <a:buNone/>
            </a:pPr>
            <a:endParaRPr lang="en-US" sz="1600" b="1" dirty="0">
              <a:solidFill>
                <a:srgbClr val="262626"/>
              </a:solidFill>
            </a:endParaRPr>
          </a:p>
          <a:p>
            <a:pPr marL="342900" indent="-342900" algn="ctr">
              <a:buAutoNum type="arabicParenR"/>
            </a:pPr>
            <a:endParaRPr lang="en-US" sz="1600" dirty="0">
              <a:solidFill>
                <a:srgbClr val="262626"/>
              </a:solidFill>
            </a:endParaRPr>
          </a:p>
          <a:p>
            <a:pPr marL="342900" indent="-342900" algn="ctr">
              <a:buAutoNum type="arabicParenR"/>
            </a:pPr>
            <a:endParaRPr lang="en-US" sz="1600" dirty="0">
              <a:solidFill>
                <a:srgbClr val="262626"/>
              </a:solidFill>
            </a:endParaRPr>
          </a:p>
          <a:p>
            <a:pPr marL="342900" indent="-342900" algn="ctr">
              <a:buAutoNum type="arabicParenR"/>
            </a:pPr>
            <a:endParaRPr lang="en-US" sz="1600" dirty="0">
              <a:solidFill>
                <a:srgbClr val="262626"/>
              </a:solidFill>
            </a:endParaRPr>
          </a:p>
        </p:txBody>
      </p:sp>
      <p:pic>
        <p:nvPicPr>
          <p:cNvPr id="9" name="Marcador de contenido 8" descr="Captura de pantalla de un celular con texto&#10;&#10;Descripción generada automáticamente">
            <a:extLst>
              <a:ext uri="{FF2B5EF4-FFF2-40B4-BE49-F238E27FC236}">
                <a16:creationId xmlns:a16="http://schemas.microsoft.com/office/drawing/2014/main" id="{3A174C81-31FB-416C-A39B-A6002B0E7FD8}"/>
              </a:ext>
            </a:extLst>
          </p:cNvPr>
          <p:cNvPicPr>
            <a:picLocks noChangeAspect="1"/>
          </p:cNvPicPr>
          <p:nvPr/>
        </p:nvPicPr>
        <p:blipFill>
          <a:blip r:embed="rId2"/>
          <a:stretch>
            <a:fillRect/>
          </a:stretch>
        </p:blipFill>
        <p:spPr>
          <a:xfrm>
            <a:off x="5937734" y="982131"/>
            <a:ext cx="4431334"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1722263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A020B-684F-C415-87BF-4F24BF1C239F}"/>
              </a:ext>
            </a:extLst>
          </p:cNvPr>
          <p:cNvSpPr>
            <a:spLocks noGrp="1"/>
          </p:cNvSpPr>
          <p:nvPr>
            <p:ph type="title"/>
          </p:nvPr>
        </p:nvSpPr>
        <p:spPr/>
        <p:txBody>
          <a:bodyPr/>
          <a:lstStyle/>
          <a:p>
            <a:r>
              <a:rPr lang="es-MX" dirty="0"/>
              <a:t>¿Cómo está tu estrés hoy?</a:t>
            </a:r>
          </a:p>
        </p:txBody>
      </p:sp>
      <p:sp>
        <p:nvSpPr>
          <p:cNvPr id="3" name="Marcador de contenido 2">
            <a:extLst>
              <a:ext uri="{FF2B5EF4-FFF2-40B4-BE49-F238E27FC236}">
                <a16:creationId xmlns:a16="http://schemas.microsoft.com/office/drawing/2014/main" id="{7B1C78BC-F1F9-F942-5B33-A97CFBDA5325}"/>
              </a:ext>
            </a:extLst>
          </p:cNvPr>
          <p:cNvSpPr>
            <a:spLocks noGrp="1"/>
          </p:cNvSpPr>
          <p:nvPr>
            <p:ph idx="1"/>
          </p:nvPr>
        </p:nvSpPr>
        <p:spPr/>
        <p:txBody>
          <a:bodyPr/>
          <a:lstStyle/>
          <a:p>
            <a:r>
              <a:rPr lang="es-MX" dirty="0">
                <a:hlinkClick r:id="rId2"/>
              </a:rPr>
              <a:t>Test de Estrés: detecta tu nivel de estrés | OCU</a:t>
            </a:r>
            <a:endParaRPr lang="es-MX" dirty="0"/>
          </a:p>
          <a:p>
            <a:pPr marL="0" indent="0">
              <a:buNone/>
            </a:pPr>
            <a:endParaRPr lang="es-MX" dirty="0"/>
          </a:p>
        </p:txBody>
      </p:sp>
      <p:pic>
        <p:nvPicPr>
          <p:cNvPr id="5" name="Imagen 4">
            <a:extLst>
              <a:ext uri="{FF2B5EF4-FFF2-40B4-BE49-F238E27FC236}">
                <a16:creationId xmlns:a16="http://schemas.microsoft.com/office/drawing/2014/main" id="{8811F743-A18C-C7E4-DB4C-54EAB489A62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52713" y="3128545"/>
            <a:ext cx="3849219" cy="2886914"/>
          </a:xfrm>
          <a:prstGeom prst="rect">
            <a:avLst/>
          </a:prstGeom>
        </p:spPr>
      </p:pic>
    </p:spTree>
    <p:extLst>
      <p:ext uri="{BB962C8B-B14F-4D97-AF65-F5344CB8AC3E}">
        <p14:creationId xmlns:p14="http://schemas.microsoft.com/office/powerpoint/2010/main" val="439754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16F1A1B1-D72D-4219-AE30-3EDB2FD2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01FE7BE-30C9-47E1-AA23-7FC5DE0C9D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2" name="Picture 81">
              <a:extLst>
                <a:ext uri="{FF2B5EF4-FFF2-40B4-BE49-F238E27FC236}">
                  <a16:creationId xmlns:a16="http://schemas.microsoft.com/office/drawing/2014/main" id="{58256DDC-2B46-4CBD-98CD-4843A1D36C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3" name="Rectangle 82">
              <a:extLst>
                <a:ext uri="{FF2B5EF4-FFF2-40B4-BE49-F238E27FC236}">
                  <a16:creationId xmlns:a16="http://schemas.microsoft.com/office/drawing/2014/main" id="{AB299BC9-AA13-472C-B2CB-8B1A49F1D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s-MX"/>
            </a:p>
          </p:txBody>
        </p:sp>
        <p:pic>
          <p:nvPicPr>
            <p:cNvPr id="84" name="Picture 83">
              <a:extLst>
                <a:ext uri="{FF2B5EF4-FFF2-40B4-BE49-F238E27FC236}">
                  <a16:creationId xmlns:a16="http://schemas.microsoft.com/office/drawing/2014/main" id="{CCEA125A-C8E0-43E9-A034-878F58FA98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5" name="Picture 84">
              <a:extLst>
                <a:ext uri="{FF2B5EF4-FFF2-40B4-BE49-F238E27FC236}">
                  <a16:creationId xmlns:a16="http://schemas.microsoft.com/office/drawing/2014/main" id="{BC268254-A470-41D9-884E-9DE377E94B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ítulo 1">
            <a:extLst>
              <a:ext uri="{FF2B5EF4-FFF2-40B4-BE49-F238E27FC236}">
                <a16:creationId xmlns:a16="http://schemas.microsoft.com/office/drawing/2014/main" id="{855C9E3B-2A66-4F22-866D-978FCE8E4E16}"/>
              </a:ext>
            </a:extLst>
          </p:cNvPr>
          <p:cNvSpPr>
            <a:spLocks noGrp="1"/>
          </p:cNvSpPr>
          <p:nvPr>
            <p:ph type="title"/>
          </p:nvPr>
        </p:nvSpPr>
        <p:spPr>
          <a:xfrm>
            <a:off x="1170564" y="982132"/>
            <a:ext cx="4667015" cy="1303867"/>
          </a:xfrm>
        </p:spPr>
        <p:txBody>
          <a:bodyPr>
            <a:normAutofit/>
          </a:bodyPr>
          <a:lstStyle/>
          <a:p>
            <a:pPr>
              <a:lnSpc>
                <a:spcPct val="90000"/>
              </a:lnSpc>
            </a:pPr>
            <a:r>
              <a:rPr lang="es-419" sz="4100"/>
              <a:t>Eliminación de los factores estresantes.</a:t>
            </a:r>
            <a:endParaRPr lang="es-MX" sz="4100"/>
          </a:p>
        </p:txBody>
      </p:sp>
      <p:cxnSp>
        <p:nvCxnSpPr>
          <p:cNvPr id="87" name="Straight Connector 86">
            <a:extLst>
              <a:ext uri="{FF2B5EF4-FFF2-40B4-BE49-F238E27FC236}">
                <a16:creationId xmlns:a16="http://schemas.microsoft.com/office/drawing/2014/main" id="{1F510FDE-DE95-4B70-9D1C-7214BFCC34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92391" y="2400639"/>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arcador de contenido 2">
            <a:extLst>
              <a:ext uri="{FF2B5EF4-FFF2-40B4-BE49-F238E27FC236}">
                <a16:creationId xmlns:a16="http://schemas.microsoft.com/office/drawing/2014/main" id="{AC16A10B-FF24-4550-AAED-0F7751D53A66}"/>
              </a:ext>
            </a:extLst>
          </p:cNvPr>
          <p:cNvSpPr>
            <a:spLocks noGrp="1"/>
          </p:cNvSpPr>
          <p:nvPr>
            <p:ph idx="1"/>
          </p:nvPr>
        </p:nvSpPr>
        <p:spPr>
          <a:xfrm>
            <a:off x="1167385" y="2556932"/>
            <a:ext cx="4673373" cy="3318936"/>
          </a:xfrm>
        </p:spPr>
        <p:txBody>
          <a:bodyPr>
            <a:normAutofit/>
          </a:bodyPr>
          <a:lstStyle/>
          <a:p>
            <a:pPr marL="457200" indent="-457200">
              <a:buAutoNum type="arabicParenR"/>
            </a:pPr>
            <a:r>
              <a:rPr lang="es-419" sz="1800" dirty="0"/>
              <a:t>Mediante la administración eficaz del tiempo.</a:t>
            </a:r>
          </a:p>
          <a:p>
            <a:pPr marL="457200" indent="-457200">
              <a:buAutoNum type="arabicParenR"/>
            </a:pPr>
            <a:r>
              <a:rPr lang="es-MX" sz="1800" dirty="0"/>
              <a:t>Mediante la colaboración y la inteligencia emocional.</a:t>
            </a:r>
          </a:p>
          <a:p>
            <a:pPr marL="457200" indent="-457200">
              <a:buAutoNum type="arabicParenR"/>
            </a:pPr>
            <a:r>
              <a:rPr lang="es-MX" sz="1800" dirty="0"/>
              <a:t>Mediante el rediseño del trabajo.</a:t>
            </a:r>
          </a:p>
          <a:p>
            <a:pPr marL="457200" indent="-457200">
              <a:buAutoNum type="arabicParenR"/>
            </a:pPr>
            <a:r>
              <a:rPr lang="es-MX" sz="1800" dirty="0"/>
              <a:t>Mediante la priorización, establecimiento de metas y pequeños triunfos.</a:t>
            </a:r>
            <a:endParaRPr lang="es-419" sz="1800" dirty="0"/>
          </a:p>
          <a:p>
            <a:pPr marL="457200" indent="-457200">
              <a:buAutoNum type="arabicParenR"/>
            </a:pPr>
            <a:endParaRPr lang="es-MX" sz="1800" dirty="0"/>
          </a:p>
          <a:p>
            <a:pPr marL="457200" indent="-457200">
              <a:buAutoNum type="arabicParenR"/>
            </a:pPr>
            <a:endParaRPr lang="es-MX" sz="1800" dirty="0"/>
          </a:p>
        </p:txBody>
      </p:sp>
      <p:pic>
        <p:nvPicPr>
          <p:cNvPr id="4104" name="Picture 8" descr="Resultado de imagen para colaboració&quot;">
            <a:extLst>
              <a:ext uri="{FF2B5EF4-FFF2-40B4-BE49-F238E27FC236}">
                <a16:creationId xmlns:a16="http://schemas.microsoft.com/office/drawing/2014/main" id="{37F76F34-C67D-4CC0-9C2E-454BC007783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639696" y="982132"/>
            <a:ext cx="1748627" cy="149507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n para rediseño&quot;">
            <a:extLst>
              <a:ext uri="{FF2B5EF4-FFF2-40B4-BE49-F238E27FC236}">
                <a16:creationId xmlns:a16="http://schemas.microsoft.com/office/drawing/2014/main" id="{60AB5AA2-2FB8-4265-94C3-C33D8D1EDF2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69792" y="4508608"/>
            <a:ext cx="1879398" cy="13672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reloj de arena&quot;">
            <a:extLst>
              <a:ext uri="{FF2B5EF4-FFF2-40B4-BE49-F238E27FC236}">
                <a16:creationId xmlns:a16="http://schemas.microsoft.com/office/drawing/2014/main" id="{0F22D57B-B207-4C1F-9B5E-3FFBB9A28DD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905042" y="918738"/>
            <a:ext cx="1748627" cy="167259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sultado de imagen para medallas&quot;">
            <a:extLst>
              <a:ext uri="{FF2B5EF4-FFF2-40B4-BE49-F238E27FC236}">
                <a16:creationId xmlns:a16="http://schemas.microsoft.com/office/drawing/2014/main" id="{83D35576-6460-447E-BA5C-5818A8907B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770" y="3404586"/>
            <a:ext cx="1879398" cy="187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90334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4456</TotalTime>
  <Words>1222</Words>
  <Application>Microsoft Office PowerPoint</Application>
  <PresentationFormat>Panorámica</PresentationFormat>
  <Paragraphs>139</Paragraphs>
  <Slides>65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65</vt:i4>
      </vt:variant>
    </vt:vector>
  </HeadingPairs>
  <TitlesOfParts>
    <vt:vector size="70" baseType="lpstr">
      <vt:lpstr>Arial</vt:lpstr>
      <vt:lpstr>Century Gothic</vt:lpstr>
      <vt:lpstr>Garamond</vt:lpstr>
      <vt:lpstr>Wingdings</vt:lpstr>
      <vt:lpstr>Orgánico</vt:lpstr>
      <vt:lpstr>Presentación de PowerPoint</vt:lpstr>
      <vt:lpstr>ESTRÉS</vt:lpstr>
      <vt:lpstr>¿Qué es y qué puede causar?</vt:lpstr>
      <vt:lpstr>Manejo del estrés</vt:lpstr>
      <vt:lpstr>Presentación de PowerPoint</vt:lpstr>
      <vt:lpstr>¿Cuáles son los factores estresantes?</vt:lpstr>
      <vt:lpstr>¿Cuáles son los factores estresantes?</vt:lpstr>
      <vt:lpstr>¿Cómo está tu estrés hoy?</vt:lpstr>
      <vt:lpstr>Eliminación de los factores estresantes.</vt:lpstr>
      <vt:lpstr>Presentación de PowerPoint</vt:lpstr>
      <vt:lpstr>Pequeños triunfos</vt:lpstr>
      <vt:lpstr>Tipos de elasticidad</vt:lpstr>
      <vt:lpstr>Tipos de elasticidad</vt:lpstr>
      <vt:lpstr>Tipos de elasticidad</vt:lpstr>
      <vt:lpstr>Técnicas para la relajación y reducción temporal del estrés.</vt:lpstr>
      <vt:lpstr>Técnicas para la relajación y reducción temporal del estrés.</vt:lpstr>
      <vt:lpstr>Técnicas para la relajación y reducción temporal del estrés.</vt:lpstr>
      <vt:lpstr>Técnicas para la relajación y reducción temporal del estrés.</vt:lpstr>
      <vt:lpstr>Técnicas para la relajación y reducción temporal del estrés.</vt:lpstr>
      <vt:lpstr>Mindfulness (atención plena)</vt:lpstr>
      <vt:lpstr>ADMINISTRACIÓN DEL TIEMPO</vt:lpstr>
      <vt:lpstr>¿Qué es el tiempo ? </vt:lpstr>
      <vt:lpstr>Administración del tiempo</vt:lpstr>
      <vt:lpstr>Presentación de PowerPoint</vt:lpstr>
      <vt:lpstr>Administrar el tiempo realmente significa administrarnos nosotros mismos, de tal manera que podamos optimizar el tiempo que tenemos.   Significa conducir nuestros asuntos dentro del tiempo disponible para que podamos lograr resultados más eficaces.</vt:lpstr>
      <vt:lpstr>Beneficios</vt:lpstr>
      <vt:lpstr>Presentación de PowerPoint</vt:lpstr>
      <vt:lpstr>Presentación de PowerPoint</vt:lpstr>
      <vt:lpstr>Presentación de PowerPoint</vt:lpstr>
      <vt:lpstr>PASOS A SEGUIR PARA APROVECHAR MI TIEMPO</vt:lpstr>
      <vt:lpstr>Presentación de PowerPoint</vt:lpstr>
      <vt:lpstr>Actividad AC1-2 “Mi gráfica de pastel”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 AC1-3 Matriz de actividades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ESTRÉS</dc:title>
  <dc:creator>Arturo Quijano Acosta</dc:creator>
  <cp:lastModifiedBy>Diana Monserrat Perez Espadas</cp:lastModifiedBy>
  <cp:revision>28</cp:revision>
  <dcterms:created xsi:type="dcterms:W3CDTF">2020-02-04T06:23:21Z</dcterms:created>
  <dcterms:modified xsi:type="dcterms:W3CDTF">2024-01-29T20:42:39Z</dcterms:modified>
</cp:coreProperties>
</file>