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68" r:id="rId3"/>
    <p:sldId id="269" r:id="rId4"/>
    <p:sldId id="256" r:id="rId5"/>
    <p:sldId id="272" r:id="rId6"/>
    <p:sldId id="273" r:id="rId7"/>
    <p:sldId id="286" r:id="rId8"/>
    <p:sldId id="279" r:id="rId9"/>
    <p:sldId id="263" r:id="rId10"/>
    <p:sldId id="280" r:id="rId11"/>
    <p:sldId id="281" r:id="rId12"/>
    <p:sldId id="282" r:id="rId13"/>
    <p:sldId id="283" r:id="rId14"/>
    <p:sldId id="284" r:id="rId15"/>
    <p:sldId id="278" r:id="rId16"/>
    <p:sldId id="267" r:id="rId17"/>
    <p:sldId id="285" r:id="rId1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48" autoAdjust="0"/>
    <p:restoredTop sz="94660"/>
  </p:normalViewPr>
  <p:slideViewPr>
    <p:cSldViewPr snapToGrid="0">
      <p:cViewPr varScale="1">
        <p:scale>
          <a:sx n="48" d="100"/>
          <a:sy n="48" d="100"/>
        </p:scale>
        <p:origin x="72"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9A8F2B8B-460C-461F-BEAC-6264AA247669}" type="datetimeFigureOut">
              <a:rPr lang="es-ES" smtClean="0"/>
              <a:t>17/06/2020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306F282-1487-4546-94E8-CB46FAD26A5D}" type="slidenum">
              <a:rPr lang="es-ES" smtClean="0"/>
              <a:t>‹Nº›</a:t>
            </a:fld>
            <a:endParaRPr lang="es-ES"/>
          </a:p>
        </p:txBody>
      </p:sp>
    </p:spTree>
    <p:extLst>
      <p:ext uri="{BB962C8B-B14F-4D97-AF65-F5344CB8AC3E}">
        <p14:creationId xmlns:p14="http://schemas.microsoft.com/office/powerpoint/2010/main" val="9051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9A8F2B8B-460C-461F-BEAC-6264AA247669}" type="datetimeFigureOut">
              <a:rPr lang="es-ES" smtClean="0"/>
              <a:t>17/06/2020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306F282-1487-4546-94E8-CB46FAD26A5D}" type="slidenum">
              <a:rPr lang="es-ES" smtClean="0"/>
              <a:t>‹Nº›</a:t>
            </a:fld>
            <a:endParaRPr lang="es-ES"/>
          </a:p>
        </p:txBody>
      </p:sp>
    </p:spTree>
    <p:extLst>
      <p:ext uri="{BB962C8B-B14F-4D97-AF65-F5344CB8AC3E}">
        <p14:creationId xmlns:p14="http://schemas.microsoft.com/office/powerpoint/2010/main" val="907246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9A8F2B8B-460C-461F-BEAC-6264AA247669}" type="datetimeFigureOut">
              <a:rPr lang="es-ES" smtClean="0"/>
              <a:t>17/06/2020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306F282-1487-4546-94E8-CB46FAD26A5D}" type="slidenum">
              <a:rPr lang="es-ES" smtClean="0"/>
              <a:t>‹Nº›</a:t>
            </a:fld>
            <a:endParaRPr lang="es-ES"/>
          </a:p>
        </p:txBody>
      </p:sp>
    </p:spTree>
    <p:extLst>
      <p:ext uri="{BB962C8B-B14F-4D97-AF65-F5344CB8AC3E}">
        <p14:creationId xmlns:p14="http://schemas.microsoft.com/office/powerpoint/2010/main" val="99858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9A8F2B8B-460C-461F-BEAC-6264AA247669}" type="datetimeFigureOut">
              <a:rPr lang="es-ES" smtClean="0"/>
              <a:t>17/06/2020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306F282-1487-4546-94E8-CB46FAD26A5D}" type="slidenum">
              <a:rPr lang="es-ES" smtClean="0"/>
              <a:t>‹Nº›</a:t>
            </a:fld>
            <a:endParaRPr lang="es-ES"/>
          </a:p>
        </p:txBody>
      </p:sp>
    </p:spTree>
    <p:extLst>
      <p:ext uri="{BB962C8B-B14F-4D97-AF65-F5344CB8AC3E}">
        <p14:creationId xmlns:p14="http://schemas.microsoft.com/office/powerpoint/2010/main" val="170493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9A8F2B8B-460C-461F-BEAC-6264AA247669}" type="datetimeFigureOut">
              <a:rPr lang="es-ES" smtClean="0"/>
              <a:t>17/06/2020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306F282-1487-4546-94E8-CB46FAD26A5D}" type="slidenum">
              <a:rPr lang="es-ES" smtClean="0"/>
              <a:t>‹Nº›</a:t>
            </a:fld>
            <a:endParaRPr lang="es-ES"/>
          </a:p>
        </p:txBody>
      </p:sp>
    </p:spTree>
    <p:extLst>
      <p:ext uri="{BB962C8B-B14F-4D97-AF65-F5344CB8AC3E}">
        <p14:creationId xmlns:p14="http://schemas.microsoft.com/office/powerpoint/2010/main" val="2568855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9A8F2B8B-460C-461F-BEAC-6264AA247669}" type="datetimeFigureOut">
              <a:rPr lang="es-ES" smtClean="0"/>
              <a:t>17/06/2020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306F282-1487-4546-94E8-CB46FAD26A5D}" type="slidenum">
              <a:rPr lang="es-ES" smtClean="0"/>
              <a:t>‹Nº›</a:t>
            </a:fld>
            <a:endParaRPr lang="es-ES"/>
          </a:p>
        </p:txBody>
      </p:sp>
    </p:spTree>
    <p:extLst>
      <p:ext uri="{BB962C8B-B14F-4D97-AF65-F5344CB8AC3E}">
        <p14:creationId xmlns:p14="http://schemas.microsoft.com/office/powerpoint/2010/main" val="306475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9A8F2B8B-460C-461F-BEAC-6264AA247669}" type="datetimeFigureOut">
              <a:rPr lang="es-ES" smtClean="0"/>
              <a:t>17/06/2020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306F282-1487-4546-94E8-CB46FAD26A5D}" type="slidenum">
              <a:rPr lang="es-ES" smtClean="0"/>
              <a:t>‹Nº›</a:t>
            </a:fld>
            <a:endParaRPr lang="es-ES"/>
          </a:p>
        </p:txBody>
      </p:sp>
    </p:spTree>
    <p:extLst>
      <p:ext uri="{BB962C8B-B14F-4D97-AF65-F5344CB8AC3E}">
        <p14:creationId xmlns:p14="http://schemas.microsoft.com/office/powerpoint/2010/main" val="1002778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9A8F2B8B-460C-461F-BEAC-6264AA247669}" type="datetimeFigureOut">
              <a:rPr lang="es-ES" smtClean="0"/>
              <a:t>17/06/2020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306F282-1487-4546-94E8-CB46FAD26A5D}" type="slidenum">
              <a:rPr lang="es-ES" smtClean="0"/>
              <a:t>‹Nº›</a:t>
            </a:fld>
            <a:endParaRPr lang="es-ES"/>
          </a:p>
        </p:txBody>
      </p:sp>
    </p:spTree>
    <p:extLst>
      <p:ext uri="{BB962C8B-B14F-4D97-AF65-F5344CB8AC3E}">
        <p14:creationId xmlns:p14="http://schemas.microsoft.com/office/powerpoint/2010/main" val="3661138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A8F2B8B-460C-461F-BEAC-6264AA247669}" type="datetimeFigureOut">
              <a:rPr lang="es-ES" smtClean="0"/>
              <a:t>17/06/2020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306F282-1487-4546-94E8-CB46FAD26A5D}" type="slidenum">
              <a:rPr lang="es-ES" smtClean="0"/>
              <a:t>‹Nº›</a:t>
            </a:fld>
            <a:endParaRPr lang="es-ES"/>
          </a:p>
        </p:txBody>
      </p:sp>
    </p:spTree>
    <p:extLst>
      <p:ext uri="{BB962C8B-B14F-4D97-AF65-F5344CB8AC3E}">
        <p14:creationId xmlns:p14="http://schemas.microsoft.com/office/powerpoint/2010/main" val="1834283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A8F2B8B-460C-461F-BEAC-6264AA247669}" type="datetimeFigureOut">
              <a:rPr lang="es-ES" smtClean="0"/>
              <a:t>17/06/2020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306F282-1487-4546-94E8-CB46FAD26A5D}" type="slidenum">
              <a:rPr lang="es-ES" smtClean="0"/>
              <a:t>‹Nº›</a:t>
            </a:fld>
            <a:endParaRPr lang="es-ES"/>
          </a:p>
        </p:txBody>
      </p:sp>
    </p:spTree>
    <p:extLst>
      <p:ext uri="{BB962C8B-B14F-4D97-AF65-F5344CB8AC3E}">
        <p14:creationId xmlns:p14="http://schemas.microsoft.com/office/powerpoint/2010/main" val="3914165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A8F2B8B-460C-461F-BEAC-6264AA247669}" type="datetimeFigureOut">
              <a:rPr lang="es-ES" smtClean="0"/>
              <a:t>17/06/2020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306F282-1487-4546-94E8-CB46FAD26A5D}" type="slidenum">
              <a:rPr lang="es-ES" smtClean="0"/>
              <a:t>‹Nº›</a:t>
            </a:fld>
            <a:endParaRPr lang="es-ES"/>
          </a:p>
        </p:txBody>
      </p:sp>
    </p:spTree>
    <p:extLst>
      <p:ext uri="{BB962C8B-B14F-4D97-AF65-F5344CB8AC3E}">
        <p14:creationId xmlns:p14="http://schemas.microsoft.com/office/powerpoint/2010/main" val="2148535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8F2B8B-460C-461F-BEAC-6264AA247669}" type="datetimeFigureOut">
              <a:rPr lang="es-ES" smtClean="0"/>
              <a:t>17/06/2020</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6F282-1487-4546-94E8-CB46FAD26A5D}" type="slidenum">
              <a:rPr lang="es-ES" smtClean="0"/>
              <a:t>‹Nº›</a:t>
            </a:fld>
            <a:endParaRPr lang="es-ES"/>
          </a:p>
        </p:txBody>
      </p:sp>
    </p:spTree>
    <p:extLst>
      <p:ext uri="{BB962C8B-B14F-4D97-AF65-F5344CB8AC3E}">
        <p14:creationId xmlns:p14="http://schemas.microsoft.com/office/powerpoint/2010/main" val="78349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428625"/>
            <a:ext cx="10291763" cy="5748338"/>
          </a:xfrm>
        </p:spPr>
        <p:txBody>
          <a:bodyPr>
            <a:normAutofit/>
          </a:bodyPr>
          <a:lstStyle/>
          <a:p>
            <a:r>
              <a:rPr lang="es-ES" dirty="0"/>
              <a:t>La </a:t>
            </a:r>
            <a:r>
              <a:rPr lang="es-ES" b="1" dirty="0"/>
              <a:t>Universidad Modelo</a:t>
            </a:r>
            <a:r>
              <a:rPr lang="es-ES" dirty="0"/>
              <a:t>, es una institución privada de educación superior. Esta se encuentra localizada en Mérida, Yucatán, contando con dos campus alternos en Valladolid, Yucatán y en Chetumal, Quintana Roo</a:t>
            </a:r>
            <a:r>
              <a:rPr lang="es-ES" dirty="0" smtClean="0"/>
              <a:t>.</a:t>
            </a:r>
            <a:r>
              <a:rPr lang="es-ES" dirty="0"/>
              <a:t> </a:t>
            </a:r>
            <a:r>
              <a:rPr lang="es-ES" dirty="0" smtClean="0"/>
              <a:t>Fue fundada el 1 </a:t>
            </a:r>
            <a:r>
              <a:rPr lang="es-ES" dirty="0"/>
              <a:t>de septiembre de </a:t>
            </a:r>
            <a:r>
              <a:rPr lang="es-ES" dirty="0" smtClean="0"/>
              <a:t>1997</a:t>
            </a:r>
          </a:p>
          <a:p>
            <a:endParaRPr lang="es-ES" dirty="0" smtClean="0"/>
          </a:p>
          <a:p>
            <a:endParaRPr lang="es-ES" dirty="0" smtClean="0"/>
          </a:p>
          <a:p>
            <a:endParaRPr lang="es-ES" dirty="0"/>
          </a:p>
          <a:p>
            <a:endParaRPr lang="es-ES" dirty="0"/>
          </a:p>
          <a:p>
            <a:r>
              <a:rPr lang="es-ES" dirty="0"/>
              <a:t>Actualmente, la Universidad Modelo imparte 22 carreras a nivel licenciatura y 10 a nivel posgrado en las áreas de Negocios, Salud, Arquitectura y Diseño, Derecho y Ciencias Políticas, Ingeniería y Humanidades.</a:t>
            </a:r>
          </a:p>
          <a:p>
            <a:endParaRPr lang="en-US" dirty="0"/>
          </a:p>
        </p:txBody>
      </p:sp>
      <p:pic>
        <p:nvPicPr>
          <p:cNvPr id="5" name="Imagen 4"/>
          <p:cNvPicPr>
            <a:picLocks noChangeAspect="1"/>
          </p:cNvPicPr>
          <p:nvPr/>
        </p:nvPicPr>
        <p:blipFill>
          <a:blip r:embed="rId2"/>
          <a:stretch>
            <a:fillRect/>
          </a:stretch>
        </p:blipFill>
        <p:spPr>
          <a:xfrm>
            <a:off x="4902993" y="2245519"/>
            <a:ext cx="2162175" cy="2114550"/>
          </a:xfrm>
          <a:prstGeom prst="rect">
            <a:avLst/>
          </a:prstGeom>
        </p:spPr>
      </p:pic>
    </p:spTree>
    <p:extLst>
      <p:ext uri="{BB962C8B-B14F-4D97-AF65-F5344CB8AC3E}">
        <p14:creationId xmlns:p14="http://schemas.microsoft.com/office/powerpoint/2010/main" val="544535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solidFill>
                  <a:schemeClr val="accent1">
                    <a:lumMod val="75000"/>
                  </a:schemeClr>
                </a:solidFill>
              </a:rPr>
              <a:t>La Universidad se prepara para los nuevos retos  se actualiza con adquisición de equipos nuevos</a:t>
            </a:r>
            <a:br>
              <a:rPr lang="es-MX" dirty="0" smtClean="0">
                <a:solidFill>
                  <a:schemeClr val="accent1">
                    <a:lumMod val="75000"/>
                  </a:schemeClr>
                </a:solidFill>
              </a:rPr>
            </a:br>
            <a:endParaRPr lang="en-US" dirty="0">
              <a:solidFill>
                <a:schemeClr val="accent1">
                  <a:lumMod val="75000"/>
                </a:schemeClr>
              </a:solidFill>
            </a:endParaRPr>
          </a:p>
        </p:txBody>
      </p:sp>
      <p:pic>
        <p:nvPicPr>
          <p:cNvPr id="4" name="Marcador de contenido 3"/>
          <p:cNvPicPr>
            <a:picLocks noGrp="1" noChangeAspect="1"/>
          </p:cNvPicPr>
          <p:nvPr>
            <p:ph idx="1"/>
          </p:nvPr>
        </p:nvPicPr>
        <p:blipFill>
          <a:blip r:embed="rId2"/>
          <a:stretch>
            <a:fillRect/>
          </a:stretch>
        </p:blipFill>
        <p:spPr>
          <a:xfrm>
            <a:off x="1121264" y="2557144"/>
            <a:ext cx="4652520" cy="3101680"/>
          </a:xfrm>
          <a:prstGeom prst="rect">
            <a:avLst/>
          </a:prstGeom>
        </p:spPr>
      </p:pic>
      <p:pic>
        <p:nvPicPr>
          <p:cNvPr id="3074" name="Picture 2" descr="Robot Colaborativo. Universal Robot UR3e. Serie 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0433" y="2264488"/>
            <a:ext cx="45720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7232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Plan de estudio de Posgrado</a:t>
            </a:r>
            <a:endParaRPr lang="en-US" dirty="0"/>
          </a:p>
        </p:txBody>
      </p:sp>
      <p:sp>
        <p:nvSpPr>
          <p:cNvPr id="3" name="Marcador de contenido 2"/>
          <p:cNvSpPr>
            <a:spLocks noGrp="1"/>
          </p:cNvSpPr>
          <p:nvPr>
            <p:ph idx="1"/>
          </p:nvPr>
        </p:nvSpPr>
        <p:spPr>
          <a:xfrm>
            <a:off x="6365966" y="1690688"/>
            <a:ext cx="4961709" cy="4351338"/>
          </a:xfrm>
        </p:spPr>
        <p:txBody>
          <a:bodyPr>
            <a:normAutofit fontScale="70000" lnSpcReduction="20000"/>
          </a:bodyPr>
          <a:lstStyle/>
          <a:p>
            <a:r>
              <a:rPr lang="es-ES" b="1" u="sng" dirty="0"/>
              <a:t>Semestre  3</a:t>
            </a:r>
            <a:endParaRPr lang="es-ES" dirty="0"/>
          </a:p>
          <a:p>
            <a:r>
              <a:rPr lang="es-ES" dirty="0"/>
              <a:t>optativa II**</a:t>
            </a:r>
          </a:p>
          <a:p>
            <a:r>
              <a:rPr lang="es-ES" dirty="0"/>
              <a:t>Diseño Mecánico computacional</a:t>
            </a:r>
          </a:p>
          <a:p>
            <a:r>
              <a:rPr lang="es-ES" dirty="0"/>
              <a:t>Integración de sistemas en la Nube</a:t>
            </a:r>
          </a:p>
          <a:p>
            <a:pPr marL="0" indent="0">
              <a:buNone/>
            </a:pPr>
            <a:r>
              <a:rPr lang="es-ES" dirty="0"/>
              <a:t>** Sistemas Oleodinámicos Neumáticos</a:t>
            </a:r>
          </a:p>
          <a:p>
            <a:pPr marL="0" indent="0">
              <a:buNone/>
            </a:pPr>
            <a:r>
              <a:rPr lang="es-ES" dirty="0"/>
              <a:t>** Diseño de interfaces</a:t>
            </a:r>
          </a:p>
          <a:p>
            <a:pPr marL="0" indent="0">
              <a:buNone/>
            </a:pPr>
            <a:r>
              <a:rPr lang="es-ES" dirty="0"/>
              <a:t/>
            </a:r>
            <a:br>
              <a:rPr lang="es-ES" dirty="0"/>
            </a:br>
            <a:r>
              <a:rPr lang="es-ES" b="1" u="sng" dirty="0"/>
              <a:t>Semestre 4</a:t>
            </a:r>
            <a:endParaRPr lang="es-ES" dirty="0"/>
          </a:p>
          <a:p>
            <a:r>
              <a:rPr lang="es-ES" dirty="0"/>
              <a:t>Optativa III***</a:t>
            </a:r>
          </a:p>
          <a:p>
            <a:r>
              <a:rPr lang="es-ES" dirty="0"/>
              <a:t>Control Moderno</a:t>
            </a:r>
          </a:p>
          <a:p>
            <a:r>
              <a:rPr lang="es-ES" dirty="0"/>
              <a:t>Diseño de Proyectos </a:t>
            </a:r>
            <a:r>
              <a:rPr lang="es-ES" dirty="0" err="1"/>
              <a:t>Mecatrónicos</a:t>
            </a:r>
            <a:endParaRPr lang="es-ES" dirty="0"/>
          </a:p>
          <a:p>
            <a:pPr marL="0" indent="0">
              <a:buNone/>
            </a:pPr>
            <a:r>
              <a:rPr lang="es-ES" dirty="0"/>
              <a:t>*** Sistemas Embebidos</a:t>
            </a:r>
          </a:p>
          <a:p>
            <a:pPr marL="0" indent="0">
              <a:buNone/>
            </a:pPr>
            <a:r>
              <a:rPr lang="es-ES" dirty="0"/>
              <a:t>*** Control de motores eléctricos</a:t>
            </a:r>
          </a:p>
          <a:p>
            <a:endParaRPr lang="en-US" dirty="0"/>
          </a:p>
        </p:txBody>
      </p:sp>
      <p:sp>
        <p:nvSpPr>
          <p:cNvPr id="4" name="Marcador de contenido 2"/>
          <p:cNvSpPr txBox="1">
            <a:spLocks/>
          </p:cNvSpPr>
          <p:nvPr/>
        </p:nvSpPr>
        <p:spPr>
          <a:xfrm>
            <a:off x="990600" y="1978025"/>
            <a:ext cx="4961709"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u="sng" dirty="0" smtClean="0"/>
              <a:t>Semestre  1</a:t>
            </a:r>
            <a:endParaRPr lang="es-ES" dirty="0" smtClean="0"/>
          </a:p>
          <a:p>
            <a:r>
              <a:rPr lang="es-ES" dirty="0" smtClean="0"/>
              <a:t>Instrumentación Industrial</a:t>
            </a:r>
          </a:p>
          <a:p>
            <a:r>
              <a:rPr lang="es-ES" dirty="0" smtClean="0"/>
              <a:t>Controladores industriales</a:t>
            </a:r>
          </a:p>
          <a:p>
            <a:r>
              <a:rPr lang="es-ES" dirty="0" smtClean="0"/>
              <a:t>Automatización y redes industriales </a:t>
            </a:r>
          </a:p>
          <a:p>
            <a:pPr marL="0" indent="0">
              <a:buNone/>
            </a:pPr>
            <a:r>
              <a:rPr lang="es-ES" dirty="0" smtClean="0"/>
              <a:t/>
            </a:r>
            <a:br>
              <a:rPr lang="es-ES" dirty="0" smtClean="0"/>
            </a:br>
            <a:r>
              <a:rPr lang="es-ES" dirty="0" smtClean="0"/>
              <a:t>    </a:t>
            </a:r>
            <a:r>
              <a:rPr lang="es-ES" b="1" u="sng" dirty="0" smtClean="0"/>
              <a:t>Semestre 2</a:t>
            </a:r>
            <a:endParaRPr lang="es-ES" dirty="0" smtClean="0"/>
          </a:p>
          <a:p>
            <a:r>
              <a:rPr lang="es-ES" dirty="0" smtClean="0"/>
              <a:t>Optativa 1 *                </a:t>
            </a:r>
          </a:p>
          <a:p>
            <a:r>
              <a:rPr lang="es-ES" dirty="0" smtClean="0"/>
              <a:t>Formulación y evaluación de Proyectos industriales</a:t>
            </a:r>
          </a:p>
          <a:p>
            <a:r>
              <a:rPr lang="es-ES" dirty="0" err="1" smtClean="0"/>
              <a:t>Gestion</a:t>
            </a:r>
            <a:r>
              <a:rPr lang="es-ES" dirty="0" smtClean="0"/>
              <a:t> de proyectos Industriales</a:t>
            </a:r>
          </a:p>
          <a:p>
            <a:pPr marL="0" indent="0">
              <a:buFont typeface="Arial" panose="020B0604020202020204" pitchFamily="34" charset="0"/>
              <a:buNone/>
            </a:pPr>
            <a:r>
              <a:rPr lang="es-ES" dirty="0" smtClean="0"/>
              <a:t>* Mantenimiento Industrial y gestión     energética</a:t>
            </a:r>
          </a:p>
          <a:p>
            <a:pPr marL="0" indent="0">
              <a:buFont typeface="Arial" panose="020B0604020202020204" pitchFamily="34" charset="0"/>
              <a:buNone/>
            </a:pPr>
            <a:r>
              <a:rPr lang="es-ES" dirty="0" smtClean="0"/>
              <a:t>* Robótica y proyectos automatización</a:t>
            </a:r>
          </a:p>
          <a:p>
            <a:pPr marL="0" indent="0">
              <a:buFont typeface="Arial" panose="020B0604020202020204" pitchFamily="34" charset="0"/>
              <a:buNone/>
            </a:pPr>
            <a:r>
              <a:rPr lang="es-ES" dirty="0" smtClean="0"/>
              <a:t/>
            </a:r>
            <a:br>
              <a:rPr lang="es-ES" dirty="0" smtClean="0"/>
            </a:br>
            <a:endParaRPr lang="en-US" dirty="0"/>
          </a:p>
        </p:txBody>
      </p:sp>
    </p:spTree>
    <p:extLst>
      <p:ext uri="{BB962C8B-B14F-4D97-AF65-F5344CB8AC3E}">
        <p14:creationId xmlns:p14="http://schemas.microsoft.com/office/powerpoint/2010/main" val="30066295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Plantilla de </a:t>
            </a:r>
            <a:r>
              <a:rPr lang="es-MX" dirty="0" err="1" smtClean="0"/>
              <a:t>Mtros</a:t>
            </a:r>
            <a:r>
              <a:rPr lang="es-MX" dirty="0" smtClean="0"/>
              <a:t> (Tentativa sujeta a cambios)</a:t>
            </a:r>
            <a:endParaRPr lang="en-US" dirty="0"/>
          </a:p>
        </p:txBody>
      </p:sp>
      <p:pic>
        <p:nvPicPr>
          <p:cNvPr id="4" name="Marcador de contenido 3"/>
          <p:cNvPicPr>
            <a:picLocks noGrp="1" noChangeAspect="1"/>
          </p:cNvPicPr>
          <p:nvPr>
            <p:ph idx="1"/>
          </p:nvPr>
        </p:nvPicPr>
        <p:blipFill>
          <a:blip r:embed="rId2"/>
          <a:stretch>
            <a:fillRect/>
          </a:stretch>
        </p:blipFill>
        <p:spPr>
          <a:xfrm>
            <a:off x="838200" y="1457030"/>
            <a:ext cx="6848475" cy="4095750"/>
          </a:xfrm>
          <a:prstGeom prst="rect">
            <a:avLst/>
          </a:prstGeom>
        </p:spPr>
      </p:pic>
      <p:pic>
        <p:nvPicPr>
          <p:cNvPr id="5" name="Imagen 4"/>
          <p:cNvPicPr>
            <a:picLocks noChangeAspect="1"/>
          </p:cNvPicPr>
          <p:nvPr/>
        </p:nvPicPr>
        <p:blipFill>
          <a:blip r:embed="rId3"/>
          <a:stretch>
            <a:fillRect/>
          </a:stretch>
        </p:blipFill>
        <p:spPr>
          <a:xfrm>
            <a:off x="5371419" y="5048250"/>
            <a:ext cx="6543675" cy="1809750"/>
          </a:xfrm>
          <a:prstGeom prst="rect">
            <a:avLst/>
          </a:prstGeom>
        </p:spPr>
      </p:pic>
    </p:spTree>
    <p:extLst>
      <p:ext uri="{BB962C8B-B14F-4D97-AF65-F5344CB8AC3E}">
        <p14:creationId xmlns:p14="http://schemas.microsoft.com/office/powerpoint/2010/main" val="1857897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Dr. Freddy Chan </a:t>
            </a:r>
            <a:endParaRPr lang="en-US" dirty="0"/>
          </a:p>
        </p:txBody>
      </p:sp>
      <p:sp>
        <p:nvSpPr>
          <p:cNvPr id="6" name="Marcador de contenido 5"/>
          <p:cNvSpPr>
            <a:spLocks noGrp="1"/>
          </p:cNvSpPr>
          <p:nvPr>
            <p:ph idx="1"/>
          </p:nvPr>
        </p:nvSpPr>
        <p:spPr>
          <a:xfrm>
            <a:off x="838200" y="1825625"/>
            <a:ext cx="7132320" cy="4351338"/>
          </a:xfrm>
        </p:spPr>
        <p:txBody>
          <a:bodyPr/>
          <a:lstStyle/>
          <a:p>
            <a:r>
              <a:rPr lang="es-ES" sz="1800" dirty="0"/>
              <a:t>Pos-doctorado en Energía: Centro de Investigación Científica de Yucatán CICY, Mérida </a:t>
            </a:r>
            <a:r>
              <a:rPr lang="es-ES" sz="1800" dirty="0" err="1"/>
              <a:t>Yuc</a:t>
            </a:r>
            <a:r>
              <a:rPr lang="es-ES" sz="1800" dirty="0"/>
              <a:t>. (2011) </a:t>
            </a:r>
          </a:p>
          <a:p>
            <a:r>
              <a:rPr lang="es-ES" sz="1800" dirty="0"/>
              <a:t>Doctor en Ciencias en Ingeniería Electrónica. por el  Centro Nacional de Investigación y Desarrollo Tecnológico </a:t>
            </a:r>
            <a:r>
              <a:rPr lang="es-ES" sz="1800" dirty="0" err="1"/>
              <a:t>cenidet</a:t>
            </a:r>
            <a:r>
              <a:rPr lang="es-ES" sz="1800" dirty="0"/>
              <a:t>,  Cuernavaca Mor  ( 2008)</a:t>
            </a:r>
          </a:p>
          <a:p>
            <a:r>
              <a:rPr lang="es-ES" sz="1800" dirty="0"/>
              <a:t>Maestro en Ciencias en Ingeniería Electrónica. por el  Centro Nacional de Investigación y Desarrollo Tecnológico </a:t>
            </a:r>
            <a:r>
              <a:rPr lang="es-ES" sz="1800" dirty="0" err="1"/>
              <a:t>cenidet</a:t>
            </a:r>
            <a:r>
              <a:rPr lang="es-ES" sz="1800" dirty="0"/>
              <a:t>,  Cuernavaca Mor (1999)</a:t>
            </a:r>
          </a:p>
          <a:p>
            <a:r>
              <a:rPr lang="es-ES" sz="1800" dirty="0"/>
              <a:t>Ingeniero en Electrónica por el  Instituto Tecnológico de Mérida.(1997)</a:t>
            </a:r>
          </a:p>
          <a:p>
            <a:pPr marL="0" indent="0">
              <a:buNone/>
            </a:pPr>
            <a:endParaRPr lang="en-US" dirty="0"/>
          </a:p>
        </p:txBody>
      </p:sp>
      <p:sp>
        <p:nvSpPr>
          <p:cNvPr id="7" name="AutoShape 2" descr="https://web.whatsapp.com/pp?e=https%3A%2F%2Fpps.whatsapp.net%2Fv%2Ft61.24694-24%2F75240100_492214278093128_15515048766525880_n.jpg%3Foe%3D5EAAEA43%26oh%3Dde2fb0bb3a400b2ca6d1d57ffe16aeea&amp;t=l&amp;u=5219831414588%40c.us&amp;i=157858646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Imagen 7"/>
          <p:cNvPicPr>
            <a:picLocks noChangeAspect="1"/>
          </p:cNvPicPr>
          <p:nvPr/>
        </p:nvPicPr>
        <p:blipFill>
          <a:blip r:embed="rId2"/>
          <a:stretch>
            <a:fillRect/>
          </a:stretch>
        </p:blipFill>
        <p:spPr>
          <a:xfrm>
            <a:off x="8656865" y="1362121"/>
            <a:ext cx="2324100" cy="3324225"/>
          </a:xfrm>
          <a:prstGeom prst="rect">
            <a:avLst/>
          </a:prstGeom>
        </p:spPr>
      </p:pic>
    </p:spTree>
    <p:extLst>
      <p:ext uri="{BB962C8B-B14F-4D97-AF65-F5344CB8AC3E}">
        <p14:creationId xmlns:p14="http://schemas.microsoft.com/office/powerpoint/2010/main" val="3252204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dro Najera Garc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595" y="189094"/>
            <a:ext cx="5636940" cy="563694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838200" y="1201783"/>
            <a:ext cx="10515600" cy="4975180"/>
          </a:xfrm>
        </p:spPr>
        <p:txBody>
          <a:bodyPr/>
          <a:lstStyle/>
          <a:p>
            <a:r>
              <a:rPr lang="es-MX" dirty="0" err="1" smtClean="0"/>
              <a:t>Mtro</a:t>
            </a:r>
            <a:r>
              <a:rPr lang="es-MX" dirty="0" smtClean="0"/>
              <a:t> Pedro </a:t>
            </a:r>
            <a:r>
              <a:rPr lang="es-MX" dirty="0" err="1" smtClean="0"/>
              <a:t>Najera</a:t>
            </a:r>
            <a:r>
              <a:rPr lang="es-MX" dirty="0" smtClean="0"/>
              <a:t>  </a:t>
            </a:r>
            <a:r>
              <a:rPr lang="es-MX" dirty="0" err="1" smtClean="0"/>
              <a:t>Catedratico</a:t>
            </a:r>
            <a:r>
              <a:rPr lang="es-MX" dirty="0" smtClean="0"/>
              <a:t> </a:t>
            </a:r>
            <a:r>
              <a:rPr lang="es-MX" dirty="0" err="1" smtClean="0"/>
              <a:t>Tec</a:t>
            </a:r>
            <a:r>
              <a:rPr lang="es-MX" dirty="0" smtClean="0"/>
              <a:t> </a:t>
            </a:r>
          </a:p>
          <a:p>
            <a:r>
              <a:rPr lang="es-MX" dirty="0" smtClean="0"/>
              <a:t>de Monterrey</a:t>
            </a:r>
            <a:endParaRPr lang="en-U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973" y="2560320"/>
            <a:ext cx="4196756" cy="3404915"/>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918" y="2560320"/>
            <a:ext cx="4213180" cy="3461785"/>
          </a:xfrm>
          <a:prstGeom prst="rect">
            <a:avLst/>
          </a:prstGeom>
        </p:spPr>
      </p:pic>
    </p:spTree>
    <p:extLst>
      <p:ext uri="{BB962C8B-B14F-4D97-AF65-F5344CB8AC3E}">
        <p14:creationId xmlns:p14="http://schemas.microsoft.com/office/powerpoint/2010/main" val="2209733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475428" y="-1336757"/>
            <a:ext cx="8437417" cy="9048631"/>
          </a:xfrm>
          <a:prstGeom prst="rect">
            <a:avLst/>
          </a:prstGeom>
        </p:spPr>
        <p:txBody>
          <a:bodyPr wrap="square">
            <a:spAutoFit/>
          </a:bodyPr>
          <a:lstStyle/>
          <a:p>
            <a:endParaRPr lang="es-ES" dirty="0" smtClean="0">
              <a:solidFill>
                <a:srgbClr val="000000"/>
              </a:solidFill>
              <a:latin typeface="Calibri" panose="020F0502020204030204" pitchFamily="34" charset="0"/>
            </a:endParaRPr>
          </a:p>
          <a:p>
            <a:endParaRPr lang="es-ES" dirty="0">
              <a:solidFill>
                <a:srgbClr val="000000"/>
              </a:solidFill>
              <a:latin typeface="Calibri" panose="020F0502020204030204" pitchFamily="34" charset="0"/>
            </a:endParaRPr>
          </a:p>
          <a:p>
            <a:endParaRPr lang="es-ES" dirty="0" smtClean="0">
              <a:solidFill>
                <a:srgbClr val="000000"/>
              </a:solidFill>
              <a:latin typeface="Calibri" panose="020F0502020204030204" pitchFamily="34" charset="0"/>
            </a:endParaRPr>
          </a:p>
          <a:p>
            <a:endParaRPr lang="es-ES" dirty="0">
              <a:solidFill>
                <a:srgbClr val="000000"/>
              </a:solidFill>
              <a:latin typeface="Calibri" panose="020F0502020204030204" pitchFamily="34" charset="0"/>
            </a:endParaRPr>
          </a:p>
          <a:p>
            <a:endParaRPr lang="es-ES" dirty="0" smtClean="0">
              <a:solidFill>
                <a:srgbClr val="000000"/>
              </a:solidFill>
              <a:latin typeface="Calibri" panose="020F0502020204030204" pitchFamily="34" charset="0"/>
            </a:endParaRPr>
          </a:p>
          <a:p>
            <a:r>
              <a:rPr lang="es-ES" sz="2400" dirty="0" smtClean="0">
                <a:solidFill>
                  <a:srgbClr val="000000"/>
                </a:solidFill>
                <a:latin typeface="Calibri" panose="020F0502020204030204" pitchFamily="34" charset="0"/>
              </a:rPr>
              <a:t>En </a:t>
            </a:r>
            <a:r>
              <a:rPr lang="es-ES" sz="2400" dirty="0">
                <a:solidFill>
                  <a:srgbClr val="000000"/>
                </a:solidFill>
                <a:latin typeface="Calibri" panose="020F0502020204030204" pitchFamily="34" charset="0"/>
              </a:rPr>
              <a:t>general el ambiente que se vive en la modelo es motivador para desarrollarse personalmente y así poder rendir lo suficiente para aprender y estudiar durante el periodo lectivo, el trato que se nos dio como alumnos igualmente fue muy bueno, ya que se tomaba en cuento las diferentes formas de aprender de nuestros compañeros, así como sus conocimientos previos de cada quien llevándonos a todos al final de cada materia a niveles muy parejos de conocimientos.</a:t>
            </a:r>
          </a:p>
          <a:p>
            <a:endParaRPr lang="es-ES" sz="2400" dirty="0">
              <a:solidFill>
                <a:srgbClr val="000000"/>
              </a:solidFill>
              <a:latin typeface="Calibri" panose="020F0502020204030204" pitchFamily="34" charset="0"/>
            </a:endParaRPr>
          </a:p>
          <a:p>
            <a:r>
              <a:rPr lang="es-ES" sz="2400" dirty="0">
                <a:solidFill>
                  <a:srgbClr val="000000"/>
                </a:solidFill>
                <a:latin typeface="Calibri" panose="020F0502020204030204" pitchFamily="34" charset="0"/>
              </a:rPr>
              <a:t>El nivel de la maestría es bastante virtuoso y en comparación con otros compañeros que  acudieron al mismo tiempo a cursar sus maestrías a escuelas que se encuentran en el padrón de calidad de CONACYT (PNPC), es similar y honestamente me </a:t>
            </a:r>
            <a:r>
              <a:rPr lang="es-ES" sz="2400" dirty="0" smtClean="0">
                <a:solidFill>
                  <a:srgbClr val="000000"/>
                </a:solidFill>
                <a:latin typeface="Calibri" panose="020F0502020204030204" pitchFamily="34" charset="0"/>
              </a:rPr>
              <a:t>atrevería </a:t>
            </a:r>
            <a:r>
              <a:rPr lang="es-ES" sz="2400" dirty="0">
                <a:solidFill>
                  <a:srgbClr val="000000"/>
                </a:solidFill>
                <a:latin typeface="Calibri" panose="020F0502020204030204" pitchFamily="34" charset="0"/>
              </a:rPr>
              <a:t>a decir que es mejor en tanto que en la modelo se tienen mas seguimiento y acompañamiento de los alumnos en comparación con escuelas como </a:t>
            </a:r>
            <a:r>
              <a:rPr lang="es-ES" sz="2400" dirty="0" smtClean="0">
                <a:solidFill>
                  <a:srgbClr val="000000"/>
                </a:solidFill>
                <a:latin typeface="Calibri" panose="020F0502020204030204" pitchFamily="34" charset="0"/>
              </a:rPr>
              <a:t>XXXXX donde </a:t>
            </a:r>
            <a:r>
              <a:rPr lang="es-ES" sz="2400" dirty="0">
                <a:solidFill>
                  <a:srgbClr val="000000"/>
                </a:solidFill>
                <a:latin typeface="Calibri" panose="020F0502020204030204" pitchFamily="34" charset="0"/>
              </a:rPr>
              <a:t>te dejan solo para que aprendas.</a:t>
            </a:r>
          </a:p>
          <a:p>
            <a:endParaRPr lang="es-ES" sz="2400" dirty="0" smtClean="0">
              <a:solidFill>
                <a:srgbClr val="000000"/>
              </a:solidFill>
              <a:latin typeface="Calibri" panose="020F0502020204030204" pitchFamily="34" charset="0"/>
            </a:endParaRPr>
          </a:p>
          <a:p>
            <a:r>
              <a:rPr lang="es-ES" sz="2400" dirty="0" smtClean="0">
                <a:solidFill>
                  <a:srgbClr val="000000"/>
                </a:solidFill>
                <a:latin typeface="Calibri" panose="020F0502020204030204" pitchFamily="34" charset="0"/>
              </a:rPr>
              <a:t>MI   Carlos </a:t>
            </a:r>
            <a:r>
              <a:rPr lang="es-ES" sz="2400" dirty="0" err="1" smtClean="0">
                <a:solidFill>
                  <a:srgbClr val="000000"/>
                </a:solidFill>
                <a:latin typeface="Calibri" panose="020F0502020204030204" pitchFamily="34" charset="0"/>
              </a:rPr>
              <a:t>Oreza</a:t>
            </a:r>
            <a:r>
              <a:rPr lang="es-ES" sz="2400" dirty="0" smtClean="0">
                <a:solidFill>
                  <a:srgbClr val="000000"/>
                </a:solidFill>
                <a:latin typeface="Calibri" panose="020F0502020204030204" pitchFamily="34" charset="0"/>
              </a:rPr>
              <a:t> catedrático </a:t>
            </a:r>
            <a:r>
              <a:rPr lang="es-ES" sz="2400" dirty="0" err="1" smtClean="0">
                <a:solidFill>
                  <a:srgbClr val="000000"/>
                </a:solidFill>
                <a:latin typeface="Calibri" panose="020F0502020204030204" pitchFamily="34" charset="0"/>
              </a:rPr>
              <a:t>Tec</a:t>
            </a:r>
            <a:r>
              <a:rPr lang="es-ES" sz="2400" dirty="0" smtClean="0">
                <a:solidFill>
                  <a:srgbClr val="000000"/>
                </a:solidFill>
                <a:latin typeface="Calibri" panose="020F0502020204030204" pitchFamily="34" charset="0"/>
              </a:rPr>
              <a:t>. de Lerma Generación 2017</a:t>
            </a:r>
            <a:r>
              <a:rPr lang="es-ES" sz="2400" dirty="0">
                <a:solidFill>
                  <a:srgbClr val="000000"/>
                </a:solidFill>
                <a:latin typeface="Calibri" panose="020F0502020204030204" pitchFamily="34" charset="0"/>
              </a:rPr>
              <a:t/>
            </a:r>
            <a:br>
              <a:rPr lang="es-ES" sz="2400" dirty="0">
                <a:solidFill>
                  <a:srgbClr val="000000"/>
                </a:solidFill>
                <a:latin typeface="Calibri" panose="020F0502020204030204" pitchFamily="34" charset="0"/>
              </a:rPr>
            </a:br>
            <a:endParaRPr lang="es-ES" sz="2400" dirty="0">
              <a:solidFill>
                <a:srgbClr val="000000"/>
              </a:solidFill>
              <a:latin typeface="Calibri" panose="020F0502020204030204" pitchFamily="34" charset="0"/>
            </a:endParaRPr>
          </a:p>
          <a:p>
            <a:r>
              <a:rPr lang="es-ES" dirty="0"/>
              <a:t/>
            </a:r>
            <a:br>
              <a:rPr lang="es-ES" dirty="0"/>
            </a:br>
            <a:endParaRPr lang="en-U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1208982"/>
            <a:ext cx="3059791" cy="3495386"/>
          </a:xfrm>
          <a:prstGeom prst="rect">
            <a:avLst/>
          </a:prstGeom>
        </p:spPr>
      </p:pic>
      <p:sp>
        <p:nvSpPr>
          <p:cNvPr id="6" name="CuadroTexto 5"/>
          <p:cNvSpPr txBox="1"/>
          <p:nvPr/>
        </p:nvSpPr>
        <p:spPr>
          <a:xfrm>
            <a:off x="180109" y="221673"/>
            <a:ext cx="3158836" cy="707886"/>
          </a:xfrm>
          <a:prstGeom prst="rect">
            <a:avLst/>
          </a:prstGeom>
          <a:noFill/>
        </p:spPr>
        <p:txBody>
          <a:bodyPr wrap="square" rtlCol="0">
            <a:spAutoFit/>
          </a:bodyPr>
          <a:lstStyle/>
          <a:p>
            <a:r>
              <a:rPr lang="en-US" sz="4000" dirty="0" smtClean="0"/>
              <a:t>retro</a:t>
            </a:r>
            <a:endParaRPr lang="en-US" sz="4000" dirty="0"/>
          </a:p>
        </p:txBody>
      </p:sp>
    </p:spTree>
    <p:extLst>
      <p:ext uri="{BB962C8B-B14F-4D97-AF65-F5344CB8AC3E}">
        <p14:creationId xmlns:p14="http://schemas.microsoft.com/office/powerpoint/2010/main" val="979345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Discusiones:</a:t>
            </a:r>
            <a:br>
              <a:rPr lang="es-MX" dirty="0" smtClean="0"/>
            </a:br>
            <a:endParaRPr lang="es-ES" dirty="0"/>
          </a:p>
        </p:txBody>
      </p:sp>
      <p:sp>
        <p:nvSpPr>
          <p:cNvPr id="3" name="Marcador de contenido 2"/>
          <p:cNvSpPr>
            <a:spLocks noGrp="1"/>
          </p:cNvSpPr>
          <p:nvPr>
            <p:ph idx="1"/>
          </p:nvPr>
        </p:nvSpPr>
        <p:spPr>
          <a:xfrm>
            <a:off x="838200" y="1027906"/>
            <a:ext cx="10515600" cy="4351338"/>
          </a:xfrm>
        </p:spPr>
        <p:txBody>
          <a:bodyPr/>
          <a:lstStyle/>
          <a:p>
            <a:r>
              <a:rPr lang="es-MX" dirty="0" smtClean="0"/>
              <a:t>No aprenderás como fabricar  los elementos expuestos en esta presentación.</a:t>
            </a:r>
          </a:p>
          <a:p>
            <a:r>
              <a:rPr lang="es-MX" dirty="0" smtClean="0"/>
              <a:t>Si aprenderás las bases y fundamentos para que tu puedas diseñar los los métodos de instalación y</a:t>
            </a:r>
            <a:r>
              <a:rPr lang="en-US" dirty="0" smtClean="0"/>
              <a:t>/</a:t>
            </a:r>
            <a:r>
              <a:rPr lang="es-MX" dirty="0" smtClean="0"/>
              <a:t>o  uso.</a:t>
            </a:r>
          </a:p>
          <a:p>
            <a:r>
              <a:rPr lang="es-MX" dirty="0" smtClean="0"/>
              <a:t>No es un examen de lo que ya sabes , se presentan conocimientos nuevos desde una base personalizada al grupo.</a:t>
            </a:r>
            <a:endParaRPr lang="es-ES" dirty="0"/>
          </a:p>
        </p:txBody>
      </p:sp>
    </p:spTree>
    <p:extLst>
      <p:ext uri="{BB962C8B-B14F-4D97-AF65-F5344CB8AC3E}">
        <p14:creationId xmlns:p14="http://schemas.microsoft.com/office/powerpoint/2010/main" val="218440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blob:https://web.whatsapp.com/b28c96d1-595f-4447-ac93-f68329f2be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Imagen 6"/>
          <p:cNvPicPr>
            <a:picLocks noChangeAspect="1"/>
          </p:cNvPicPr>
          <p:nvPr/>
        </p:nvPicPr>
        <p:blipFill>
          <a:blip r:embed="rId2"/>
          <a:stretch>
            <a:fillRect/>
          </a:stretch>
        </p:blipFill>
        <p:spPr>
          <a:xfrm>
            <a:off x="155576" y="465499"/>
            <a:ext cx="5735774" cy="5608730"/>
          </a:xfrm>
          <a:prstGeom prst="rect">
            <a:avLst/>
          </a:prstGeom>
        </p:spPr>
      </p:pic>
      <p:pic>
        <p:nvPicPr>
          <p:cNvPr id="8" name="Imagen 7"/>
          <p:cNvPicPr>
            <a:picLocks noChangeAspect="1"/>
          </p:cNvPicPr>
          <p:nvPr/>
        </p:nvPicPr>
        <p:blipFill>
          <a:blip r:embed="rId3"/>
          <a:stretch>
            <a:fillRect/>
          </a:stretch>
        </p:blipFill>
        <p:spPr>
          <a:xfrm>
            <a:off x="6663009" y="602115"/>
            <a:ext cx="5057775" cy="5335497"/>
          </a:xfrm>
          <a:prstGeom prst="rect">
            <a:avLst/>
          </a:prstGeom>
        </p:spPr>
      </p:pic>
    </p:spTree>
    <p:extLst>
      <p:ext uri="{BB962C8B-B14F-4D97-AF65-F5344CB8AC3E}">
        <p14:creationId xmlns:p14="http://schemas.microsoft.com/office/powerpoint/2010/main" val="1472585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5" name="Imagen 4"/>
          <p:cNvPicPr>
            <a:picLocks noChangeAspect="1"/>
          </p:cNvPicPr>
          <p:nvPr/>
        </p:nvPicPr>
        <p:blipFill>
          <a:blip r:embed="rId2"/>
          <a:stretch>
            <a:fillRect/>
          </a:stretch>
        </p:blipFill>
        <p:spPr>
          <a:xfrm>
            <a:off x="285750" y="-31677"/>
            <a:ext cx="11430000" cy="6763012"/>
          </a:xfrm>
          <a:prstGeom prst="rect">
            <a:avLst/>
          </a:prstGeom>
        </p:spPr>
      </p:pic>
    </p:spTree>
    <p:extLst>
      <p:ext uri="{BB962C8B-B14F-4D97-AF65-F5344CB8AC3E}">
        <p14:creationId xmlns:p14="http://schemas.microsoft.com/office/powerpoint/2010/main" val="1048697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80549"/>
            <a:ext cx="11148391" cy="1325563"/>
          </a:xfrm>
        </p:spPr>
        <p:txBody>
          <a:bodyPr/>
          <a:lstStyle/>
          <a:p>
            <a:r>
              <a:rPr lang="en-US" dirty="0" err="1" smtClean="0">
                <a:solidFill>
                  <a:srgbClr val="0070C0"/>
                </a:solidFill>
              </a:rPr>
              <a:t>Reconocimiento</a:t>
            </a:r>
            <a:r>
              <a:rPr lang="en-US" dirty="0" smtClean="0">
                <a:solidFill>
                  <a:srgbClr val="0070C0"/>
                </a:solidFill>
              </a:rPr>
              <a:t> ANFEI a las </a:t>
            </a:r>
            <a:r>
              <a:rPr lang="en-US" dirty="0" err="1">
                <a:solidFill>
                  <a:srgbClr val="0070C0"/>
                </a:solidFill>
              </a:rPr>
              <a:t>m</a:t>
            </a:r>
            <a:r>
              <a:rPr lang="en-US" dirty="0" err="1" smtClean="0">
                <a:solidFill>
                  <a:srgbClr val="0070C0"/>
                </a:solidFill>
              </a:rPr>
              <a:t>ejores</a:t>
            </a:r>
            <a:r>
              <a:rPr lang="en-US" dirty="0" smtClean="0">
                <a:solidFill>
                  <a:srgbClr val="0070C0"/>
                </a:solidFill>
              </a:rPr>
              <a:t> </a:t>
            </a:r>
            <a:r>
              <a:rPr lang="en-US" dirty="0" err="1" smtClean="0">
                <a:solidFill>
                  <a:srgbClr val="0070C0"/>
                </a:solidFill>
              </a:rPr>
              <a:t>instituciones</a:t>
            </a:r>
            <a:r>
              <a:rPr lang="en-US" dirty="0" smtClean="0">
                <a:solidFill>
                  <a:srgbClr val="0070C0"/>
                </a:solidFill>
              </a:rPr>
              <a:t> de </a:t>
            </a:r>
            <a:r>
              <a:rPr lang="en-US" dirty="0" err="1" smtClean="0">
                <a:solidFill>
                  <a:srgbClr val="0070C0"/>
                </a:solidFill>
              </a:rPr>
              <a:t>educación</a:t>
            </a:r>
            <a:r>
              <a:rPr lang="en-US" dirty="0" smtClean="0">
                <a:solidFill>
                  <a:srgbClr val="0070C0"/>
                </a:solidFill>
              </a:rPr>
              <a:t> superior 2019</a:t>
            </a:r>
            <a:endParaRPr lang="en-US" dirty="0">
              <a:solidFill>
                <a:srgbClr val="0070C0"/>
              </a:solidFill>
            </a:endParaRPr>
          </a:p>
        </p:txBody>
      </p:sp>
      <p:pic>
        <p:nvPicPr>
          <p:cNvPr id="5" name="Imagen 4"/>
          <p:cNvPicPr>
            <a:picLocks noChangeAspect="1"/>
          </p:cNvPicPr>
          <p:nvPr/>
        </p:nvPicPr>
        <p:blipFill>
          <a:blip r:embed="rId2"/>
          <a:stretch>
            <a:fillRect/>
          </a:stretch>
        </p:blipFill>
        <p:spPr>
          <a:xfrm>
            <a:off x="2410890" y="1406112"/>
            <a:ext cx="7548119" cy="4408901"/>
          </a:xfrm>
          <a:prstGeom prst="rect">
            <a:avLst/>
          </a:prstGeom>
        </p:spPr>
      </p:pic>
      <p:sp>
        <p:nvSpPr>
          <p:cNvPr id="3" name="CuadroTexto 2"/>
          <p:cNvSpPr txBox="1"/>
          <p:nvPr/>
        </p:nvSpPr>
        <p:spPr>
          <a:xfrm>
            <a:off x="-159026" y="6162261"/>
            <a:ext cx="12351025" cy="461665"/>
          </a:xfrm>
          <a:prstGeom prst="rect">
            <a:avLst/>
          </a:prstGeom>
          <a:noFill/>
        </p:spPr>
        <p:txBody>
          <a:bodyPr wrap="square" rtlCol="0">
            <a:spAutoFit/>
          </a:bodyPr>
          <a:lstStyle/>
          <a:p>
            <a:r>
              <a:rPr lang="es-MX" sz="2400" dirty="0" smtClean="0"/>
              <a:t>Dr. Raul </a:t>
            </a:r>
            <a:r>
              <a:rPr lang="es-MX" sz="2400" dirty="0" err="1" smtClean="0"/>
              <a:t>Chiu</a:t>
            </a:r>
            <a:r>
              <a:rPr lang="es-MX" sz="2400" dirty="0" smtClean="0"/>
              <a:t> </a:t>
            </a:r>
            <a:r>
              <a:rPr lang="es-MX" sz="2400" dirty="0" err="1" smtClean="0"/>
              <a:t>Nazarala</a:t>
            </a:r>
            <a:r>
              <a:rPr lang="es-MX" sz="2400" dirty="0" smtClean="0"/>
              <a:t> </a:t>
            </a:r>
            <a:r>
              <a:rPr lang="es-MX" sz="2400" dirty="0" err="1" smtClean="0"/>
              <a:t>dir</a:t>
            </a:r>
            <a:r>
              <a:rPr lang="es-MX" sz="2400" dirty="0" smtClean="0"/>
              <a:t> </a:t>
            </a:r>
            <a:r>
              <a:rPr lang="es-MX" sz="2400" dirty="0" err="1"/>
              <a:t>E</a:t>
            </a:r>
            <a:r>
              <a:rPr lang="es-MX" sz="2400" dirty="0" err="1" smtClean="0"/>
              <a:t>sc</a:t>
            </a:r>
            <a:r>
              <a:rPr lang="es-MX" sz="2400" dirty="0" smtClean="0"/>
              <a:t> de </a:t>
            </a:r>
            <a:r>
              <a:rPr lang="es-MX" sz="2400" dirty="0" err="1" smtClean="0"/>
              <a:t>Ing</a:t>
            </a:r>
            <a:r>
              <a:rPr lang="es-MX" sz="2400" dirty="0" smtClean="0"/>
              <a:t>, Rector  Carlos Sauri </a:t>
            </a:r>
            <a:r>
              <a:rPr lang="es-MX" sz="2400" dirty="0" err="1" smtClean="0"/>
              <a:t>Duch</a:t>
            </a:r>
            <a:r>
              <a:rPr lang="es-MX" sz="2400" dirty="0" smtClean="0"/>
              <a:t>,  MC  </a:t>
            </a:r>
            <a:r>
              <a:rPr lang="es-MX" sz="2400" dirty="0" err="1" smtClean="0"/>
              <a:t>Elisio</a:t>
            </a:r>
            <a:r>
              <a:rPr lang="es-MX" sz="2400" dirty="0" smtClean="0"/>
              <a:t> Sauri,  Director General</a:t>
            </a:r>
            <a:endParaRPr lang="en-US" sz="2400" dirty="0"/>
          </a:p>
        </p:txBody>
      </p:sp>
    </p:spTree>
    <p:extLst>
      <p:ext uri="{BB962C8B-B14F-4D97-AF65-F5344CB8AC3E}">
        <p14:creationId xmlns:p14="http://schemas.microsoft.com/office/powerpoint/2010/main" val="5301595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MX" dirty="0" smtClean="0"/>
              <a:t>Por que estudiar Posgrado</a:t>
            </a:r>
            <a:endParaRPr lang="es-ES" dirty="0"/>
          </a:p>
        </p:txBody>
      </p:sp>
      <p:sp>
        <p:nvSpPr>
          <p:cNvPr id="3" name="Subtítulo 2"/>
          <p:cNvSpPr>
            <a:spLocks noGrp="1"/>
          </p:cNvSpPr>
          <p:nvPr>
            <p:ph type="subTitle" idx="1"/>
          </p:nvPr>
        </p:nvSpPr>
        <p:spPr/>
        <p:txBody>
          <a:bodyPr/>
          <a:lstStyle/>
          <a:p>
            <a:endParaRPr lang="es-ES" dirty="0"/>
          </a:p>
        </p:txBody>
      </p:sp>
    </p:spTree>
    <p:extLst>
      <p:ext uri="{BB962C8B-B14F-4D97-AF65-F5344CB8AC3E}">
        <p14:creationId xmlns:p14="http://schemas.microsoft.com/office/powerpoint/2010/main" val="2220291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08846" y="537883"/>
            <a:ext cx="9825318" cy="6740307"/>
          </a:xfrm>
          <a:prstGeom prst="rect">
            <a:avLst/>
          </a:prstGeom>
          <a:noFill/>
        </p:spPr>
        <p:txBody>
          <a:bodyPr wrap="square" rtlCol="0">
            <a:spAutoFit/>
          </a:bodyPr>
          <a:lstStyle/>
          <a:p>
            <a:pPr marL="857250" indent="-857250">
              <a:buFont typeface="+mj-lt"/>
              <a:buAutoNum type="romanLcPeriod"/>
            </a:pPr>
            <a:r>
              <a:rPr lang="en-US" sz="4000" dirty="0" err="1" smtClean="0">
                <a:solidFill>
                  <a:schemeClr val="accent5">
                    <a:lumMod val="75000"/>
                  </a:schemeClr>
                </a:solidFill>
              </a:rPr>
              <a:t>Trabajo</a:t>
            </a:r>
            <a:r>
              <a:rPr lang="en-US" sz="4000" dirty="0" smtClean="0">
                <a:solidFill>
                  <a:schemeClr val="accent5">
                    <a:lumMod val="75000"/>
                  </a:schemeClr>
                </a:solidFill>
              </a:rPr>
              <a:t> </a:t>
            </a:r>
            <a:r>
              <a:rPr lang="en-US" sz="4000" dirty="0" err="1" smtClean="0">
                <a:solidFill>
                  <a:schemeClr val="accent5">
                    <a:lumMod val="75000"/>
                  </a:schemeClr>
                </a:solidFill>
              </a:rPr>
              <a:t>mejor</a:t>
            </a:r>
            <a:r>
              <a:rPr lang="en-US" sz="4000" dirty="0" smtClean="0">
                <a:solidFill>
                  <a:schemeClr val="accent5">
                    <a:lumMod val="75000"/>
                  </a:schemeClr>
                </a:solidFill>
              </a:rPr>
              <a:t> </a:t>
            </a:r>
            <a:r>
              <a:rPr lang="en-US" sz="4000" dirty="0" err="1" smtClean="0">
                <a:solidFill>
                  <a:schemeClr val="accent5">
                    <a:lumMod val="75000"/>
                  </a:schemeClr>
                </a:solidFill>
              </a:rPr>
              <a:t>remunerado</a:t>
            </a:r>
            <a:endParaRPr lang="en-US" sz="4000" dirty="0" smtClean="0">
              <a:solidFill>
                <a:schemeClr val="accent5">
                  <a:lumMod val="75000"/>
                </a:schemeClr>
              </a:solidFill>
            </a:endParaRPr>
          </a:p>
          <a:p>
            <a:pPr marL="857250" indent="-857250">
              <a:buFont typeface="+mj-lt"/>
              <a:buAutoNum type="romanLcPeriod"/>
            </a:pPr>
            <a:endParaRPr lang="en-US" sz="4000" dirty="0" smtClean="0">
              <a:solidFill>
                <a:schemeClr val="accent5">
                  <a:lumMod val="75000"/>
                </a:schemeClr>
              </a:solidFill>
            </a:endParaRPr>
          </a:p>
          <a:p>
            <a:pPr marL="857250" indent="-857250">
              <a:buFont typeface="+mj-lt"/>
              <a:buAutoNum type="romanLcPeriod"/>
            </a:pPr>
            <a:r>
              <a:rPr lang="en-US" sz="4000" dirty="0" err="1" smtClean="0">
                <a:solidFill>
                  <a:schemeClr val="accent5">
                    <a:lumMod val="75000"/>
                  </a:schemeClr>
                </a:solidFill>
              </a:rPr>
              <a:t>Mayores</a:t>
            </a:r>
            <a:r>
              <a:rPr lang="en-US" sz="4000" dirty="0" smtClean="0">
                <a:solidFill>
                  <a:schemeClr val="accent5">
                    <a:lumMod val="75000"/>
                  </a:schemeClr>
                </a:solidFill>
              </a:rPr>
              <a:t> </a:t>
            </a:r>
            <a:r>
              <a:rPr lang="en-US" sz="4000" dirty="0" err="1" smtClean="0">
                <a:solidFill>
                  <a:schemeClr val="accent5">
                    <a:lumMod val="75000"/>
                  </a:schemeClr>
                </a:solidFill>
              </a:rPr>
              <a:t>posibilidades</a:t>
            </a:r>
            <a:r>
              <a:rPr lang="en-US" sz="4000" dirty="0" smtClean="0">
                <a:solidFill>
                  <a:schemeClr val="accent5">
                    <a:lumMod val="75000"/>
                  </a:schemeClr>
                </a:solidFill>
              </a:rPr>
              <a:t> de </a:t>
            </a:r>
            <a:r>
              <a:rPr lang="en-US" sz="4000" dirty="0" err="1" smtClean="0">
                <a:solidFill>
                  <a:schemeClr val="accent5">
                    <a:lumMod val="75000"/>
                  </a:schemeClr>
                </a:solidFill>
              </a:rPr>
              <a:t>trabajo</a:t>
            </a:r>
            <a:endParaRPr lang="en-US" sz="4000" dirty="0" smtClean="0">
              <a:solidFill>
                <a:schemeClr val="accent5">
                  <a:lumMod val="75000"/>
                </a:schemeClr>
              </a:solidFill>
            </a:endParaRPr>
          </a:p>
          <a:p>
            <a:pPr marL="857250" indent="-857250">
              <a:buFont typeface="+mj-lt"/>
              <a:buAutoNum type="romanLcPeriod"/>
            </a:pPr>
            <a:endParaRPr lang="en-US" sz="4000" dirty="0" smtClean="0">
              <a:solidFill>
                <a:schemeClr val="accent5">
                  <a:lumMod val="75000"/>
                </a:schemeClr>
              </a:solidFill>
            </a:endParaRPr>
          </a:p>
          <a:p>
            <a:pPr marL="857250" indent="-857250">
              <a:buFont typeface="+mj-lt"/>
              <a:buAutoNum type="romanLcPeriod"/>
            </a:pPr>
            <a:r>
              <a:rPr lang="en-US" sz="4000" dirty="0" err="1" smtClean="0">
                <a:solidFill>
                  <a:schemeClr val="accent5">
                    <a:lumMod val="75000"/>
                  </a:schemeClr>
                </a:solidFill>
              </a:rPr>
              <a:t>Desarrollo</a:t>
            </a:r>
            <a:r>
              <a:rPr lang="en-US" sz="4000" dirty="0" smtClean="0">
                <a:solidFill>
                  <a:schemeClr val="accent5">
                    <a:lumMod val="75000"/>
                  </a:schemeClr>
                </a:solidFill>
              </a:rPr>
              <a:t> de </a:t>
            </a:r>
            <a:r>
              <a:rPr lang="en-US" sz="4000" dirty="0" err="1" smtClean="0">
                <a:solidFill>
                  <a:schemeClr val="accent5">
                    <a:lumMod val="75000"/>
                  </a:schemeClr>
                </a:solidFill>
              </a:rPr>
              <a:t>relaciones</a:t>
            </a:r>
            <a:r>
              <a:rPr lang="en-US" sz="4000" dirty="0" smtClean="0">
                <a:solidFill>
                  <a:schemeClr val="accent5">
                    <a:lumMod val="75000"/>
                  </a:schemeClr>
                </a:solidFill>
              </a:rPr>
              <a:t> </a:t>
            </a:r>
            <a:r>
              <a:rPr lang="en-US" sz="4000" dirty="0" err="1" smtClean="0">
                <a:solidFill>
                  <a:schemeClr val="accent5">
                    <a:lumMod val="75000"/>
                  </a:schemeClr>
                </a:solidFill>
              </a:rPr>
              <a:t>interpersonales</a:t>
            </a:r>
            <a:endParaRPr lang="en-US" sz="4000" dirty="0" smtClean="0">
              <a:solidFill>
                <a:schemeClr val="accent5">
                  <a:lumMod val="75000"/>
                </a:schemeClr>
              </a:solidFill>
            </a:endParaRPr>
          </a:p>
          <a:p>
            <a:pPr marL="857250" indent="-857250">
              <a:buFont typeface="+mj-lt"/>
              <a:buAutoNum type="romanLcPeriod"/>
            </a:pPr>
            <a:endParaRPr lang="en-US" sz="4000" dirty="0">
              <a:solidFill>
                <a:schemeClr val="accent5">
                  <a:lumMod val="75000"/>
                </a:schemeClr>
              </a:solidFill>
            </a:endParaRPr>
          </a:p>
          <a:p>
            <a:pPr marL="857250" indent="-857250">
              <a:buFont typeface="+mj-lt"/>
              <a:buAutoNum type="romanLcPeriod"/>
            </a:pPr>
            <a:r>
              <a:rPr lang="en-US" sz="4000" dirty="0" err="1" smtClean="0">
                <a:solidFill>
                  <a:schemeClr val="accent5">
                    <a:lumMod val="75000"/>
                  </a:schemeClr>
                </a:solidFill>
              </a:rPr>
              <a:t>Ampliar</a:t>
            </a:r>
            <a:r>
              <a:rPr lang="en-US" sz="4000" dirty="0" smtClean="0">
                <a:solidFill>
                  <a:schemeClr val="accent5">
                    <a:lumMod val="75000"/>
                  </a:schemeClr>
                </a:solidFill>
              </a:rPr>
              <a:t> </a:t>
            </a:r>
            <a:r>
              <a:rPr lang="en-US" sz="4000" dirty="0" err="1" smtClean="0">
                <a:solidFill>
                  <a:schemeClr val="accent5">
                    <a:lumMod val="75000"/>
                  </a:schemeClr>
                </a:solidFill>
              </a:rPr>
              <a:t>tus</a:t>
            </a:r>
            <a:r>
              <a:rPr lang="en-US" sz="4000" dirty="0" smtClean="0">
                <a:solidFill>
                  <a:schemeClr val="accent5">
                    <a:lumMod val="75000"/>
                  </a:schemeClr>
                </a:solidFill>
              </a:rPr>
              <a:t> </a:t>
            </a:r>
            <a:r>
              <a:rPr lang="en-US" sz="4000" dirty="0" err="1" smtClean="0">
                <a:solidFill>
                  <a:schemeClr val="accent5">
                    <a:lumMod val="75000"/>
                  </a:schemeClr>
                </a:solidFill>
              </a:rPr>
              <a:t>fronteras</a:t>
            </a:r>
            <a:endParaRPr lang="en-US" sz="4000" dirty="0" smtClean="0">
              <a:solidFill>
                <a:schemeClr val="accent5">
                  <a:lumMod val="75000"/>
                </a:schemeClr>
              </a:solidFill>
            </a:endParaRPr>
          </a:p>
          <a:p>
            <a:pPr marL="857250" indent="-857250">
              <a:buFont typeface="+mj-lt"/>
              <a:buAutoNum type="romanLcPeriod"/>
            </a:pPr>
            <a:endParaRPr lang="en-US" sz="4000" dirty="0" smtClean="0">
              <a:solidFill>
                <a:schemeClr val="accent5">
                  <a:lumMod val="75000"/>
                </a:schemeClr>
              </a:solidFill>
            </a:endParaRPr>
          </a:p>
          <a:p>
            <a:pPr marL="857250" indent="-857250">
              <a:buFont typeface="+mj-lt"/>
              <a:buAutoNum type="romanLcPeriod"/>
            </a:pPr>
            <a:r>
              <a:rPr lang="en-US" sz="4000" dirty="0" err="1" smtClean="0">
                <a:solidFill>
                  <a:schemeClr val="accent5">
                    <a:lumMod val="75000"/>
                  </a:schemeClr>
                </a:solidFill>
              </a:rPr>
              <a:t>Posibilidad</a:t>
            </a:r>
            <a:r>
              <a:rPr lang="en-US" sz="4000" dirty="0" smtClean="0">
                <a:solidFill>
                  <a:schemeClr val="accent5">
                    <a:lumMod val="75000"/>
                  </a:schemeClr>
                </a:solidFill>
              </a:rPr>
              <a:t> de </a:t>
            </a:r>
            <a:r>
              <a:rPr lang="en-US" sz="4000" dirty="0" err="1" smtClean="0">
                <a:solidFill>
                  <a:schemeClr val="accent5">
                    <a:lumMod val="75000"/>
                  </a:schemeClr>
                </a:solidFill>
              </a:rPr>
              <a:t>seguir</a:t>
            </a:r>
            <a:r>
              <a:rPr lang="en-US" sz="4000" dirty="0" smtClean="0">
                <a:solidFill>
                  <a:schemeClr val="accent5">
                    <a:lumMod val="75000"/>
                  </a:schemeClr>
                </a:solidFill>
              </a:rPr>
              <a:t> </a:t>
            </a:r>
            <a:r>
              <a:rPr lang="en-US" sz="4000" dirty="0" err="1" smtClean="0">
                <a:solidFill>
                  <a:schemeClr val="accent5">
                    <a:lumMod val="75000"/>
                  </a:schemeClr>
                </a:solidFill>
              </a:rPr>
              <a:t>creciendo</a:t>
            </a:r>
            <a:endParaRPr lang="en-US" sz="4000" dirty="0" smtClean="0">
              <a:solidFill>
                <a:schemeClr val="accent5">
                  <a:lumMod val="75000"/>
                </a:schemeClr>
              </a:solidFill>
            </a:endParaRPr>
          </a:p>
          <a:p>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3118698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Resultado de imagen para softw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217" y="2603726"/>
            <a:ext cx="3948909" cy="193521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sultado de imagen para cad c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5363" y="2603726"/>
            <a:ext cx="3777182" cy="18295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electronica industri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9404" y="4225797"/>
            <a:ext cx="3226282" cy="181478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695363" y="512618"/>
            <a:ext cx="8834092" cy="1569660"/>
          </a:xfrm>
          <a:prstGeom prst="rect">
            <a:avLst/>
          </a:prstGeom>
          <a:noFill/>
        </p:spPr>
        <p:txBody>
          <a:bodyPr wrap="square" rtlCol="0">
            <a:spAutoFit/>
          </a:bodyPr>
          <a:lstStyle/>
          <a:p>
            <a:pPr algn="ctr"/>
            <a:r>
              <a:rPr lang="en-US" sz="3200" dirty="0" err="1" smtClean="0">
                <a:solidFill>
                  <a:srgbClr val="0070C0"/>
                </a:solidFill>
                <a:latin typeface="Consolas" panose="020B0609020204030204" pitchFamily="49" charset="0"/>
              </a:rPr>
              <a:t>Especialización</a:t>
            </a:r>
            <a:r>
              <a:rPr lang="en-US" sz="3200" dirty="0" smtClean="0">
                <a:solidFill>
                  <a:srgbClr val="0070C0"/>
                </a:solidFill>
                <a:latin typeface="Consolas" panose="020B0609020204030204" pitchFamily="49" charset="0"/>
              </a:rPr>
              <a:t> </a:t>
            </a:r>
            <a:r>
              <a:rPr lang="en-US" sz="3200" dirty="0" err="1" smtClean="0">
                <a:solidFill>
                  <a:srgbClr val="0070C0"/>
                </a:solidFill>
                <a:latin typeface="Consolas" panose="020B0609020204030204" pitchFamily="49" charset="0"/>
              </a:rPr>
              <a:t>Automatizaci</a:t>
            </a:r>
            <a:r>
              <a:rPr lang="es-MX" sz="3200" dirty="0" err="1" smtClean="0">
                <a:solidFill>
                  <a:srgbClr val="0070C0"/>
                </a:solidFill>
                <a:latin typeface="Consolas" panose="020B0609020204030204" pitchFamily="49" charset="0"/>
              </a:rPr>
              <a:t>ón</a:t>
            </a:r>
            <a:r>
              <a:rPr lang="en-US" sz="3200" dirty="0" smtClean="0">
                <a:solidFill>
                  <a:srgbClr val="0070C0"/>
                </a:solidFill>
                <a:latin typeface="Consolas" panose="020B0609020204030204" pitchFamily="49" charset="0"/>
              </a:rPr>
              <a:t> </a:t>
            </a:r>
            <a:r>
              <a:rPr lang="en-US" sz="3200" dirty="0" err="1" smtClean="0">
                <a:solidFill>
                  <a:srgbClr val="0070C0"/>
                </a:solidFill>
                <a:latin typeface="Consolas" panose="020B0609020204030204" pitchFamily="49" charset="0"/>
              </a:rPr>
              <a:t>combinación</a:t>
            </a:r>
            <a:r>
              <a:rPr lang="en-US" sz="3200" dirty="0" smtClean="0">
                <a:solidFill>
                  <a:srgbClr val="0070C0"/>
                </a:solidFill>
                <a:latin typeface="Consolas" panose="020B0609020204030204" pitchFamily="49" charset="0"/>
              </a:rPr>
              <a:t> </a:t>
            </a:r>
            <a:r>
              <a:rPr lang="en-US" sz="3200" dirty="0" err="1" smtClean="0">
                <a:solidFill>
                  <a:srgbClr val="0070C0"/>
                </a:solidFill>
                <a:latin typeface="Consolas" panose="020B0609020204030204" pitchFamily="49" charset="0"/>
              </a:rPr>
              <a:t>Sinergica</a:t>
            </a:r>
            <a:r>
              <a:rPr lang="en-US" sz="3200" dirty="0" smtClean="0">
                <a:solidFill>
                  <a:srgbClr val="0070C0"/>
                </a:solidFill>
                <a:latin typeface="Consolas" panose="020B0609020204030204" pitchFamily="49" charset="0"/>
              </a:rPr>
              <a:t> </a:t>
            </a:r>
            <a:r>
              <a:rPr lang="en-US" sz="3200" dirty="0" err="1" smtClean="0">
                <a:solidFill>
                  <a:srgbClr val="0070C0"/>
                </a:solidFill>
                <a:latin typeface="Consolas" panose="020B0609020204030204" pitchFamily="49" charset="0"/>
              </a:rPr>
              <a:t>Mecánica</a:t>
            </a:r>
            <a:r>
              <a:rPr lang="en-US" sz="3200" dirty="0" smtClean="0">
                <a:solidFill>
                  <a:srgbClr val="0070C0"/>
                </a:solidFill>
                <a:latin typeface="Consolas" panose="020B0609020204030204" pitchFamily="49" charset="0"/>
              </a:rPr>
              <a:t> , Control </a:t>
            </a:r>
            <a:r>
              <a:rPr lang="en-US" sz="3200" dirty="0" err="1" smtClean="0">
                <a:solidFill>
                  <a:srgbClr val="0070C0"/>
                </a:solidFill>
                <a:latin typeface="Consolas" panose="020B0609020204030204" pitchFamily="49" charset="0"/>
              </a:rPr>
              <a:t>automatico</a:t>
            </a:r>
            <a:r>
              <a:rPr lang="en-US" sz="3200" dirty="0" smtClean="0">
                <a:solidFill>
                  <a:srgbClr val="0070C0"/>
                </a:solidFill>
                <a:latin typeface="Consolas" panose="020B0609020204030204" pitchFamily="49" charset="0"/>
              </a:rPr>
              <a:t>, Software </a:t>
            </a:r>
            <a:endParaRPr lang="en-US" sz="3200" dirty="0">
              <a:solidFill>
                <a:srgbClr val="0070C0"/>
              </a:solidFill>
              <a:latin typeface="Consolas" panose="020B0609020204030204" pitchFamily="49" charset="0"/>
            </a:endParaRPr>
          </a:p>
        </p:txBody>
      </p:sp>
    </p:spTree>
    <p:extLst>
      <p:ext uri="{BB962C8B-B14F-4D97-AF65-F5344CB8AC3E}">
        <p14:creationId xmlns:p14="http://schemas.microsoft.com/office/powerpoint/2010/main" val="3825292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6400" y="378188"/>
            <a:ext cx="10515600" cy="1325563"/>
          </a:xfrm>
        </p:spPr>
        <p:txBody>
          <a:bodyPr/>
          <a:lstStyle/>
          <a:p>
            <a:r>
              <a:rPr lang="en-US" dirty="0" smtClean="0"/>
              <a:t>Plan de </a:t>
            </a:r>
            <a:r>
              <a:rPr lang="en-US" dirty="0" err="1" smtClean="0"/>
              <a:t>estudios</a:t>
            </a:r>
            <a:r>
              <a:rPr lang="en-US" dirty="0" smtClean="0"/>
              <a:t> </a:t>
            </a:r>
            <a:r>
              <a:rPr lang="en-US" dirty="0" err="1" smtClean="0"/>
              <a:t>posgrado</a:t>
            </a:r>
            <a:r>
              <a:rPr lang="en-US" dirty="0" smtClean="0"/>
              <a:t> parte 1 </a:t>
            </a:r>
            <a:r>
              <a:rPr lang="en-US" dirty="0" err="1" smtClean="0"/>
              <a:t>especilización</a:t>
            </a:r>
            <a:r>
              <a:rPr lang="en-US" dirty="0" smtClean="0"/>
              <a:t> </a:t>
            </a:r>
            <a:r>
              <a:rPr lang="en-US" dirty="0" err="1" smtClean="0"/>
              <a:t>automatización</a:t>
            </a:r>
            <a:endParaRPr lang="en-US" dirty="0"/>
          </a:p>
        </p:txBody>
      </p:sp>
      <p:sp>
        <p:nvSpPr>
          <p:cNvPr id="6" name="Marcador de contenido 2"/>
          <p:cNvSpPr txBox="1">
            <a:spLocks/>
          </p:cNvSpPr>
          <p:nvPr/>
        </p:nvSpPr>
        <p:spPr>
          <a:xfrm>
            <a:off x="3459480" y="2017214"/>
            <a:ext cx="4961709"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u="sng" dirty="0" smtClean="0"/>
              <a:t>Semestre  1</a:t>
            </a:r>
            <a:endParaRPr lang="es-ES" dirty="0" smtClean="0"/>
          </a:p>
          <a:p>
            <a:r>
              <a:rPr lang="es-ES" dirty="0" smtClean="0"/>
              <a:t>Instrumentación Industrial</a:t>
            </a:r>
          </a:p>
          <a:p>
            <a:r>
              <a:rPr lang="es-ES" dirty="0" smtClean="0"/>
              <a:t>Controladores industriales</a:t>
            </a:r>
          </a:p>
          <a:p>
            <a:r>
              <a:rPr lang="es-ES" dirty="0" smtClean="0"/>
              <a:t>Automatización y redes industriales </a:t>
            </a:r>
          </a:p>
          <a:p>
            <a:pPr marL="0" indent="0">
              <a:buNone/>
            </a:pPr>
            <a:r>
              <a:rPr lang="es-ES" dirty="0" smtClean="0"/>
              <a:t/>
            </a:r>
            <a:br>
              <a:rPr lang="es-ES" dirty="0" smtClean="0"/>
            </a:br>
            <a:r>
              <a:rPr lang="es-ES" dirty="0" smtClean="0"/>
              <a:t>    </a:t>
            </a:r>
            <a:r>
              <a:rPr lang="es-ES" b="1" u="sng" dirty="0" smtClean="0"/>
              <a:t>Semestre 2</a:t>
            </a:r>
            <a:endParaRPr lang="es-ES" dirty="0" smtClean="0"/>
          </a:p>
          <a:p>
            <a:r>
              <a:rPr lang="es-ES" dirty="0" smtClean="0"/>
              <a:t>Optativa 1 *                </a:t>
            </a:r>
          </a:p>
          <a:p>
            <a:r>
              <a:rPr lang="es-ES" dirty="0" smtClean="0"/>
              <a:t>Formulación y evaluación de Proyectos industriales</a:t>
            </a:r>
          </a:p>
          <a:p>
            <a:r>
              <a:rPr lang="es-ES" dirty="0" err="1" smtClean="0"/>
              <a:t>Gestion</a:t>
            </a:r>
            <a:r>
              <a:rPr lang="es-ES" dirty="0" smtClean="0"/>
              <a:t> de proyectos Industriales</a:t>
            </a:r>
          </a:p>
          <a:p>
            <a:pPr marL="0" indent="0">
              <a:buFont typeface="Arial" panose="020B0604020202020204" pitchFamily="34" charset="0"/>
              <a:buNone/>
            </a:pPr>
            <a:r>
              <a:rPr lang="es-ES" dirty="0" smtClean="0"/>
              <a:t>* Mantenimiento Industrial y gestión     energética</a:t>
            </a:r>
          </a:p>
          <a:p>
            <a:pPr marL="0" indent="0">
              <a:buFont typeface="Arial" panose="020B0604020202020204" pitchFamily="34" charset="0"/>
              <a:buNone/>
            </a:pPr>
            <a:r>
              <a:rPr lang="es-ES" dirty="0" smtClean="0"/>
              <a:t>* Robótica y proyectos automatización</a:t>
            </a:r>
          </a:p>
          <a:p>
            <a:pPr marL="0" indent="0">
              <a:buFont typeface="Arial" panose="020B0604020202020204" pitchFamily="34" charset="0"/>
              <a:buNone/>
            </a:pPr>
            <a:r>
              <a:rPr lang="es-ES" dirty="0" smtClean="0"/>
              <a:t/>
            </a:r>
            <a:br>
              <a:rPr lang="es-ES" dirty="0" smtClean="0"/>
            </a:br>
            <a:endParaRPr lang="en-US" dirty="0"/>
          </a:p>
        </p:txBody>
      </p:sp>
    </p:spTree>
    <p:extLst>
      <p:ext uri="{BB962C8B-B14F-4D97-AF65-F5344CB8AC3E}">
        <p14:creationId xmlns:p14="http://schemas.microsoft.com/office/powerpoint/2010/main" val="3540085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auge de la Mecatrònica a la Indústria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957" y="149946"/>
            <a:ext cx="7048500" cy="451485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84910" y="4904509"/>
            <a:ext cx="11998036" cy="1569660"/>
          </a:xfrm>
          <a:prstGeom prst="rect">
            <a:avLst/>
          </a:prstGeom>
          <a:noFill/>
        </p:spPr>
        <p:txBody>
          <a:bodyPr wrap="square" rtlCol="0">
            <a:spAutoFit/>
          </a:bodyPr>
          <a:lstStyle/>
          <a:p>
            <a:r>
              <a:rPr lang="es-ES" sz="2400" dirty="0"/>
              <a:t>La demanda de </a:t>
            </a:r>
            <a:r>
              <a:rPr lang="es-ES" sz="2400" dirty="0" smtClean="0"/>
              <a:t>profesionales </a:t>
            </a:r>
            <a:r>
              <a:rPr lang="es-ES" sz="2400" dirty="0"/>
              <a:t>en </a:t>
            </a:r>
            <a:r>
              <a:rPr lang="es-ES" sz="2400" dirty="0" smtClean="0"/>
              <a:t>Automatización y </a:t>
            </a:r>
            <a:r>
              <a:rPr lang="es-ES" sz="2400" dirty="0" err="1" smtClean="0"/>
              <a:t>Mecatronica</a:t>
            </a:r>
            <a:r>
              <a:rPr lang="es-ES" sz="2400" dirty="0"/>
              <a:t> ha </a:t>
            </a:r>
            <a:r>
              <a:rPr lang="es-ES" sz="2400" dirty="0" smtClean="0"/>
              <a:t>aumentado gracias </a:t>
            </a:r>
            <a:r>
              <a:rPr lang="es-ES" sz="2400" dirty="0"/>
              <a:t>a la </a:t>
            </a:r>
            <a:r>
              <a:rPr lang="es-ES" sz="2400" dirty="0" smtClean="0"/>
              <a:t>confluencia  </a:t>
            </a:r>
            <a:r>
              <a:rPr lang="es-ES" sz="2400" dirty="0"/>
              <a:t>de les</a:t>
            </a:r>
            <a:r>
              <a:rPr lang="es-ES" sz="2400" b="1" dirty="0"/>
              <a:t> </a:t>
            </a:r>
            <a:r>
              <a:rPr lang="es-ES" sz="2400" b="1" dirty="0" smtClean="0"/>
              <a:t>tecnologías de </a:t>
            </a:r>
            <a:r>
              <a:rPr lang="es-ES" sz="2400" b="1" dirty="0"/>
              <a:t>la </a:t>
            </a:r>
            <a:r>
              <a:rPr lang="es-ES" sz="2400" b="1" dirty="0" err="1"/>
              <a:t>informació</a:t>
            </a:r>
            <a:r>
              <a:rPr lang="es-ES" sz="2400" b="1" dirty="0"/>
              <a:t> (IT)</a:t>
            </a:r>
            <a:r>
              <a:rPr lang="es-ES" sz="2400" dirty="0"/>
              <a:t> </a:t>
            </a:r>
            <a:r>
              <a:rPr lang="es-ES" sz="2400" dirty="0" smtClean="0"/>
              <a:t>, las</a:t>
            </a:r>
            <a:r>
              <a:rPr lang="es-ES" sz="2400" dirty="0"/>
              <a:t> </a:t>
            </a:r>
            <a:r>
              <a:rPr lang="es-ES" sz="2400" b="1" dirty="0" err="1" smtClean="0"/>
              <a:t>tecnologias</a:t>
            </a:r>
            <a:r>
              <a:rPr lang="es-ES" sz="2400" b="1" dirty="0" smtClean="0"/>
              <a:t> </a:t>
            </a:r>
            <a:r>
              <a:rPr lang="es-ES" sz="2400" b="1" dirty="0"/>
              <a:t>de </a:t>
            </a:r>
            <a:r>
              <a:rPr lang="es-ES" sz="2400" b="1" dirty="0" smtClean="0"/>
              <a:t>producción </a:t>
            </a:r>
            <a:r>
              <a:rPr lang="es-ES" sz="2400" b="1" dirty="0"/>
              <a:t>(OT, </a:t>
            </a:r>
            <a:r>
              <a:rPr lang="es-ES" sz="2400" b="1" dirty="0" err="1"/>
              <a:t>Operation</a:t>
            </a:r>
            <a:r>
              <a:rPr lang="es-ES" sz="2400" b="1" dirty="0"/>
              <a:t> </a:t>
            </a:r>
            <a:r>
              <a:rPr lang="es-ES" sz="2400" b="1" dirty="0" err="1"/>
              <a:t>Technology</a:t>
            </a:r>
            <a:r>
              <a:rPr lang="es-ES" sz="2400" b="1" dirty="0" smtClean="0"/>
              <a:t>) </a:t>
            </a:r>
            <a:r>
              <a:rPr lang="es-ES" sz="2400" dirty="0"/>
              <a:t> que </a:t>
            </a:r>
            <a:r>
              <a:rPr lang="es-ES" sz="2400" dirty="0" smtClean="0"/>
              <a:t>caracteriza </a:t>
            </a:r>
            <a:r>
              <a:rPr lang="es-ES" sz="2400" dirty="0"/>
              <a:t>a la </a:t>
            </a:r>
            <a:r>
              <a:rPr lang="es-ES" sz="2400" b="1" dirty="0" smtClean="0"/>
              <a:t>Cuarta Revolución </a:t>
            </a:r>
            <a:r>
              <a:rPr lang="es-ES" sz="2400" b="1" dirty="0"/>
              <a:t>Industrial</a:t>
            </a:r>
            <a:r>
              <a:rPr lang="es-ES" sz="2400" dirty="0"/>
              <a:t> que </a:t>
            </a:r>
            <a:r>
              <a:rPr lang="es-ES" sz="2400" dirty="0" smtClean="0"/>
              <a:t>dio origen al concepto</a:t>
            </a:r>
            <a:r>
              <a:rPr lang="es-ES" sz="2400" dirty="0"/>
              <a:t> </a:t>
            </a:r>
            <a:r>
              <a:rPr lang="es-ES" sz="2400" b="1" dirty="0" err="1"/>
              <a:t>Indústria</a:t>
            </a:r>
            <a:r>
              <a:rPr lang="es-ES" sz="2400" b="1" dirty="0"/>
              <a:t> 4.0</a:t>
            </a:r>
            <a:r>
              <a:rPr lang="es-ES" sz="2400" dirty="0"/>
              <a:t> </a:t>
            </a:r>
            <a:r>
              <a:rPr lang="es-ES" sz="2400" dirty="0" smtClean="0"/>
              <a:t>. y con ello al concepto de Internet of </a:t>
            </a:r>
            <a:r>
              <a:rPr lang="es-ES" sz="2400" dirty="0" err="1" smtClean="0"/>
              <a:t>things</a:t>
            </a:r>
            <a:r>
              <a:rPr lang="es-ES" sz="2400" dirty="0" smtClean="0"/>
              <a:t>  </a:t>
            </a:r>
            <a:r>
              <a:rPr lang="es-ES" sz="2400" b="1" dirty="0" smtClean="0"/>
              <a:t>IOT</a:t>
            </a:r>
            <a:endParaRPr lang="en-US" sz="2400" b="1" dirty="0"/>
          </a:p>
        </p:txBody>
      </p:sp>
    </p:spTree>
    <p:extLst>
      <p:ext uri="{BB962C8B-B14F-4D97-AF65-F5344CB8AC3E}">
        <p14:creationId xmlns:p14="http://schemas.microsoft.com/office/powerpoint/2010/main" val="1805992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9634" y="365125"/>
            <a:ext cx="11014166" cy="1325563"/>
          </a:xfrm>
        </p:spPr>
        <p:txBody>
          <a:bodyPr/>
          <a:lstStyle/>
          <a:p>
            <a:r>
              <a:rPr lang="es-MX" dirty="0" smtClean="0"/>
              <a:t>Un claro ejemplo :Diseño Mecánico uso de CFD</a:t>
            </a:r>
            <a:endParaRPr lang="es-ES" dirty="0"/>
          </a:p>
        </p:txBody>
      </p:sp>
      <p:sp>
        <p:nvSpPr>
          <p:cNvPr id="6" name="AutoShape 8" descr="Image result for solidworks car for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178" name="Picture 10" descr="Image result for solidworks car fo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9005" y="4298735"/>
            <a:ext cx="8089523" cy="357041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solidworks car for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28" y="1446696"/>
            <a:ext cx="7469591" cy="409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9406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1485</TotalTime>
  <Words>757</Words>
  <Application>Microsoft Office PowerPoint</Application>
  <PresentationFormat>Panorámica</PresentationFormat>
  <Paragraphs>84</Paragraphs>
  <Slides>17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Arial</vt:lpstr>
      <vt:lpstr>Calibri</vt:lpstr>
      <vt:lpstr>Calibri Light</vt:lpstr>
      <vt:lpstr>Consolas</vt:lpstr>
      <vt:lpstr>Tema de Office</vt:lpstr>
      <vt:lpstr>Presentación de PowerPoint</vt:lpstr>
      <vt:lpstr>Presentación de PowerPoint</vt:lpstr>
      <vt:lpstr>Reconocimiento ANFEI a las mejores instituciones de educación superior 2019</vt:lpstr>
      <vt:lpstr>Por que estudiar Posgrado</vt:lpstr>
      <vt:lpstr>Presentación de PowerPoint</vt:lpstr>
      <vt:lpstr>Presentación de PowerPoint</vt:lpstr>
      <vt:lpstr>Plan de estudios posgrado parte 1 especilización automatización</vt:lpstr>
      <vt:lpstr>Presentación de PowerPoint</vt:lpstr>
      <vt:lpstr>Un claro ejemplo :Diseño Mecánico uso de CFD</vt:lpstr>
      <vt:lpstr>La Universidad se prepara para los nuevos retos  se actualiza con adquisición de equipos nuevos </vt:lpstr>
      <vt:lpstr>Plan de estudio de Posgrado</vt:lpstr>
      <vt:lpstr>Plantilla de Mtros (Tentativa sujeta a cambios)</vt:lpstr>
      <vt:lpstr>Dr. Freddy Chan </vt:lpstr>
      <vt:lpstr>Presentación de PowerPoint</vt:lpstr>
      <vt:lpstr>Presentación de PowerPoint</vt:lpstr>
      <vt:lpstr>Discusiones: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 que estudiar Mecatrónica</dc:title>
  <dc:creator>ruben</dc:creator>
  <cp:lastModifiedBy>Ruben</cp:lastModifiedBy>
  <cp:revision>33</cp:revision>
  <dcterms:created xsi:type="dcterms:W3CDTF">2016-11-08T03:42:45Z</dcterms:created>
  <dcterms:modified xsi:type="dcterms:W3CDTF">2020-06-18T04:29:12Z</dcterms:modified>
</cp:coreProperties>
</file>